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7"/>
  </p:notesMasterIdLst>
  <p:sldIdLst>
    <p:sldId id="256" r:id="rId2"/>
    <p:sldId id="257" r:id="rId3"/>
    <p:sldId id="258" r:id="rId4"/>
    <p:sldId id="267" r:id="rId5"/>
    <p:sldId id="268" r:id="rId6"/>
    <p:sldId id="291" r:id="rId7"/>
    <p:sldId id="259" r:id="rId8"/>
    <p:sldId id="269" r:id="rId9"/>
    <p:sldId id="270" r:id="rId10"/>
    <p:sldId id="271" r:id="rId11"/>
    <p:sldId id="260" r:id="rId12"/>
    <p:sldId id="272" r:id="rId13"/>
    <p:sldId id="273" r:id="rId14"/>
    <p:sldId id="275" r:id="rId15"/>
    <p:sldId id="274" r:id="rId16"/>
    <p:sldId id="287" r:id="rId17"/>
    <p:sldId id="261" r:id="rId18"/>
    <p:sldId id="277" r:id="rId19"/>
    <p:sldId id="262" r:id="rId20"/>
    <p:sldId id="278" r:id="rId21"/>
    <p:sldId id="276" r:id="rId22"/>
    <p:sldId id="263" r:id="rId23"/>
    <p:sldId id="264" r:id="rId24"/>
    <p:sldId id="279" r:id="rId25"/>
    <p:sldId id="280" r:id="rId26"/>
    <p:sldId id="281" r:id="rId27"/>
    <p:sldId id="283" r:id="rId28"/>
    <p:sldId id="288" r:id="rId29"/>
    <p:sldId id="265" r:id="rId30"/>
    <p:sldId id="284" r:id="rId31"/>
    <p:sldId id="285" r:id="rId32"/>
    <p:sldId id="286" r:id="rId33"/>
    <p:sldId id="266" r:id="rId34"/>
    <p:sldId id="289" r:id="rId35"/>
    <p:sldId id="290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6600"/>
    <a:srgbClr val="FF00FF"/>
    <a:srgbClr val="00FF00"/>
    <a:srgbClr val="9954CC"/>
    <a:srgbClr val="AE77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7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540BE02-7347-49F5-93C5-48847C6D61C1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D71311-5135-42B1-9956-CAE1AF6C2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067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B232B-A601-4E3D-AD4E-C70AD50308D2}" type="datetime1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FCC06-E157-46B1-9382-D47BD67AB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920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62D5E-8DA6-4724-95A8-4B82F20804A1}" type="datetime1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5298D-8138-4560-9F9A-6ECE803A8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361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015E3-84E7-448B-92E6-A07F262AC6DB}" type="datetime1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55524-4608-4343-BBCA-432DF5BD94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07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C9A94-B7CF-40D7-8990-77758CC4DC3B}" type="datetime1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E89C8-FD52-4582-B899-07570ED42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7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FFD60-85C6-4CF0-B9F3-83951677FADE}" type="datetime1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52CEC-C719-42EB-94DF-07053943A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855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EF776-7618-4BB1-9896-1E0D115C7994}" type="datetime1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BD0ED-123D-4387-81C1-E0BF04704D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08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F372A-76D0-4833-8D3A-D0A69A3B5052}" type="datetime1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32C2E-B8B5-4D58-9AA0-59B51591FE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77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8A48D-2A84-4604-AEFA-CA4D6679E51B}" type="datetime1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2C74F-FBC3-4703-9898-1002AEBBE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28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B8674-D50B-44DF-BE64-65B9628EDAFF}" type="datetime1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FBF4F-01E5-4A8A-AF7F-8EBA2DE934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15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7E070-C72F-4B50-8958-50FEA4F6295C}" type="datetime1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F3049-2D2C-46BE-8230-059DA8AB9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09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67385-D8A1-466E-8113-C1ADD2C85727}" type="datetime1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4738F-F514-4E5D-8E71-2694A7237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786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FF22186-0141-4589-B4DE-0DE408E77180}" type="datetime1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AF93820-FA36-4A5C-9D34-BB656CBA55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2" r:id="rId2"/>
    <p:sldLayoutId id="2147483718" r:id="rId3"/>
    <p:sldLayoutId id="2147483713" r:id="rId4"/>
    <p:sldLayoutId id="2147483714" r:id="rId5"/>
    <p:sldLayoutId id="2147483715" r:id="rId6"/>
    <p:sldLayoutId id="2147483719" r:id="rId7"/>
    <p:sldLayoutId id="2147483720" r:id="rId8"/>
    <p:sldLayoutId id="2147483721" r:id="rId9"/>
    <p:sldLayoutId id="2147483716" r:id="rId10"/>
    <p:sldLayoutId id="214748372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Chapter 1 Overview: 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 to Geometry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rgbClr val="FF0000"/>
                </a:solidFill>
              </a:rPr>
              <a:t>	</a:t>
            </a:r>
          </a:p>
        </p:txBody>
      </p:sp>
      <p:pic>
        <p:nvPicPr>
          <p:cNvPr id="8196" name="Picture 2" descr="C:\Documents and Settings\Administrator\Local Settings\Temporary Internet Files\Content.IE5\Q24TDJJ9\MC90008919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143000"/>
            <a:ext cx="2286000" cy="224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17411" name="TextBox 5"/>
          <p:cNvSpPr txBox="1">
            <a:spLocks noChangeArrowheads="1"/>
          </p:cNvSpPr>
          <p:nvPr/>
        </p:nvSpPr>
        <p:spPr bwMode="auto">
          <a:xfrm>
            <a:off x="381000" y="12954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1.2  Measure segments and angles</a:t>
            </a:r>
          </a:p>
        </p:txBody>
      </p:sp>
      <p:sp>
        <p:nvSpPr>
          <p:cNvPr id="17412" name="TextBox 6"/>
          <p:cNvSpPr txBox="1">
            <a:spLocks noChangeArrowheads="1"/>
          </p:cNvSpPr>
          <p:nvPr/>
        </p:nvSpPr>
        <p:spPr bwMode="auto">
          <a:xfrm>
            <a:off x="381000" y="16764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1.2  Classify angles and name the parts of a degree</a:t>
            </a:r>
          </a:p>
        </p:txBody>
      </p:sp>
      <p:sp>
        <p:nvSpPr>
          <p:cNvPr id="17413" name="TextBox 7"/>
          <p:cNvSpPr txBox="1">
            <a:spLocks noChangeArrowheads="1"/>
          </p:cNvSpPr>
          <p:nvPr/>
        </p:nvSpPr>
        <p:spPr bwMode="auto">
          <a:xfrm>
            <a:off x="381000" y="20574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1.2  Recognize congruent angles and segments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934200" y="44958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MEASURE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895600" y="5943600"/>
            <a:ext cx="1981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Degrees &amp; </a:t>
            </a:r>
            <a:r>
              <a:rPr lang="en-US" altLang="en-US" b="1" u="sng">
                <a:solidFill>
                  <a:srgbClr val="00FFFF"/>
                </a:solidFill>
                <a:latin typeface="Century Gothic" pitchFamily="34" charset="0"/>
              </a:rPr>
              <a:t>MINUTES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28600" y="3657600"/>
            <a:ext cx="571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PROTRACTOR				RULER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410200" y="5867400"/>
            <a:ext cx="1752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Degrees, Minutes, &amp; </a:t>
            </a:r>
            <a:r>
              <a:rPr lang="en-US" altLang="en-US" b="1" u="sng">
                <a:solidFill>
                  <a:srgbClr val="00FFFF"/>
                </a:solidFill>
                <a:latin typeface="Century Gothic" pitchFamily="34" charset="0"/>
              </a:rPr>
              <a:t>SECONDS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219200" y="59436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u="sng">
                <a:solidFill>
                  <a:srgbClr val="00FFFF"/>
                </a:solidFill>
                <a:latin typeface="Century Gothic" pitchFamily="34" charset="0"/>
              </a:rPr>
              <a:t>DEGREES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28600" y="47244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TICK MARK</a:t>
            </a:r>
          </a:p>
        </p:txBody>
      </p:sp>
      <p:sp>
        <p:nvSpPr>
          <p:cNvPr id="17420" name="TextBox 20"/>
          <p:cNvSpPr txBox="1">
            <a:spLocks noChangeArrowheads="1"/>
          </p:cNvSpPr>
          <p:nvPr/>
        </p:nvSpPr>
        <p:spPr bwMode="auto">
          <a:xfrm>
            <a:off x="2590800" y="2590800"/>
            <a:ext cx="2895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Related Vocabulary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Chapter 1, Section 2:  “Measurement of Segments and Angles”</a:t>
            </a:r>
          </a:p>
        </p:txBody>
      </p:sp>
      <p:pic>
        <p:nvPicPr>
          <p:cNvPr id="23" name="Picture 22" descr="rul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429000"/>
            <a:ext cx="19050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3" descr="protracto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276600"/>
            <a:ext cx="17145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Straight Connector 25"/>
          <p:cNvCxnSpPr/>
          <p:nvPr/>
        </p:nvCxnSpPr>
        <p:spPr>
          <a:xfrm>
            <a:off x="3429000" y="5257800"/>
            <a:ext cx="182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4267200" y="5105400"/>
            <a:ext cx="76200" cy="381000"/>
            <a:chOff x="4267200" y="5105400"/>
            <a:chExt cx="76200" cy="381000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4267200" y="5105400"/>
              <a:ext cx="0" cy="381000"/>
            </a:xfrm>
            <a:prstGeom prst="line">
              <a:avLst/>
            </a:prstGeom>
            <a:ln>
              <a:solidFill>
                <a:srgbClr val="00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343400" y="5105400"/>
              <a:ext cx="0" cy="381000"/>
            </a:xfrm>
            <a:prstGeom prst="line">
              <a:avLst/>
            </a:prstGeom>
            <a:ln>
              <a:solidFill>
                <a:srgbClr val="00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Connector 29"/>
          <p:cNvCxnSpPr/>
          <p:nvPr/>
        </p:nvCxnSpPr>
        <p:spPr>
          <a:xfrm>
            <a:off x="3429000" y="4495800"/>
            <a:ext cx="182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429000" y="44958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276600" y="4876800"/>
            <a:ext cx="304800" cy="0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257800" y="44958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105400" y="4876800"/>
            <a:ext cx="304800" cy="0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4267200" y="4343400"/>
            <a:ext cx="76200" cy="381000"/>
            <a:chOff x="4267200" y="5105400"/>
            <a:chExt cx="76200" cy="381000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4267200" y="5105400"/>
              <a:ext cx="0" cy="381000"/>
            </a:xfrm>
            <a:prstGeom prst="line">
              <a:avLst/>
            </a:prstGeom>
            <a:ln>
              <a:solidFill>
                <a:srgbClr val="00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4343400" y="5105400"/>
              <a:ext cx="0" cy="381000"/>
            </a:xfrm>
            <a:prstGeom prst="line">
              <a:avLst/>
            </a:prstGeom>
            <a:ln>
              <a:solidFill>
                <a:srgbClr val="00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1447800" y="556260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360⁰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3276600" y="5562600"/>
            <a:ext cx="1295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359⁰ 60’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5486400" y="5562600"/>
            <a:ext cx="1752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359⁰ 59’ 60”</a:t>
            </a:r>
          </a:p>
        </p:txBody>
      </p:sp>
      <p:sp>
        <p:nvSpPr>
          <p:cNvPr id="46" name="Arc 45"/>
          <p:cNvSpPr/>
          <p:nvPr/>
        </p:nvSpPr>
        <p:spPr>
          <a:xfrm>
            <a:off x="1981200" y="5715000"/>
            <a:ext cx="381000" cy="838200"/>
          </a:xfrm>
          <a:prstGeom prst="arc">
            <a:avLst>
              <a:gd name="adj1" fmla="val 15682470"/>
              <a:gd name="adj2" fmla="val 0"/>
            </a:avLst>
          </a:prstGeom>
          <a:ln w="381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Arc 46"/>
          <p:cNvSpPr/>
          <p:nvPr/>
        </p:nvSpPr>
        <p:spPr>
          <a:xfrm>
            <a:off x="4343400" y="5638800"/>
            <a:ext cx="381000" cy="838200"/>
          </a:xfrm>
          <a:prstGeom prst="arc">
            <a:avLst>
              <a:gd name="adj1" fmla="val 15682470"/>
              <a:gd name="adj2" fmla="val 5521962"/>
            </a:avLst>
          </a:prstGeom>
          <a:ln w="381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Arc 47"/>
          <p:cNvSpPr/>
          <p:nvPr/>
        </p:nvSpPr>
        <p:spPr>
          <a:xfrm>
            <a:off x="6781800" y="5715000"/>
            <a:ext cx="381000" cy="838200"/>
          </a:xfrm>
          <a:prstGeom prst="arc">
            <a:avLst>
              <a:gd name="adj1" fmla="val 15682470"/>
              <a:gd name="adj2" fmla="val 5491496"/>
            </a:avLst>
          </a:prstGeom>
          <a:ln w="381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381000" y="1295400"/>
            <a:ext cx="4343400" cy="381000"/>
          </a:xfrm>
          <a:prstGeom prst="rect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048000" y="1676400"/>
            <a:ext cx="3124200" cy="381000"/>
          </a:xfrm>
          <a:prstGeom prst="rect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76200" y="5562600"/>
            <a:ext cx="731838" cy="731838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" name="Equal 51"/>
          <p:cNvSpPr/>
          <p:nvPr/>
        </p:nvSpPr>
        <p:spPr>
          <a:xfrm>
            <a:off x="914400" y="5715000"/>
            <a:ext cx="381000" cy="381000"/>
          </a:xfrm>
          <a:prstGeom prst="mathEqual">
            <a:avLst/>
          </a:prstGeom>
          <a:noFill/>
          <a:ln w="190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Equal 52"/>
          <p:cNvSpPr/>
          <p:nvPr/>
        </p:nvSpPr>
        <p:spPr>
          <a:xfrm>
            <a:off x="2667000" y="5715000"/>
            <a:ext cx="381000" cy="381000"/>
          </a:xfrm>
          <a:prstGeom prst="mathEqual">
            <a:avLst/>
          </a:prstGeom>
          <a:noFill/>
          <a:ln w="190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Equal 53"/>
          <p:cNvSpPr/>
          <p:nvPr/>
        </p:nvSpPr>
        <p:spPr>
          <a:xfrm>
            <a:off x="5105400" y="5715000"/>
            <a:ext cx="381000" cy="381000"/>
          </a:xfrm>
          <a:prstGeom prst="mathEqual">
            <a:avLst/>
          </a:prstGeom>
          <a:noFill/>
          <a:ln w="190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Equal 54"/>
          <p:cNvSpPr/>
          <p:nvPr/>
        </p:nvSpPr>
        <p:spPr>
          <a:xfrm>
            <a:off x="7315200" y="5715000"/>
            <a:ext cx="381000" cy="381000"/>
          </a:xfrm>
          <a:prstGeom prst="mathEqual">
            <a:avLst/>
          </a:prstGeom>
          <a:noFill/>
          <a:ln w="190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7924800" y="5486400"/>
            <a:ext cx="731838" cy="731838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7" name="Slide Number Placeholder 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F4393-E2B5-4499-8386-860C1C3E4C00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10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7" grpId="0"/>
      <p:bldP spid="18" grpId="0"/>
      <p:bldP spid="20" grpId="0"/>
      <p:bldP spid="43" grpId="0"/>
      <p:bldP spid="44" grpId="0"/>
      <p:bldP spid="45" grpId="0"/>
      <p:bldP spid="49" grpId="0" animBg="1"/>
      <p:bldP spid="50" grpId="0" animBg="1"/>
      <p:bldP spid="51" grpId="0" animBg="1"/>
      <p:bldP spid="5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Arrow Connector 30"/>
          <p:cNvCxnSpPr/>
          <p:nvPr/>
        </p:nvCxnSpPr>
        <p:spPr>
          <a:xfrm>
            <a:off x="990600" y="5181600"/>
            <a:ext cx="3382963" cy="0"/>
          </a:xfrm>
          <a:prstGeom prst="straightConnector1">
            <a:avLst/>
          </a:prstGeom>
          <a:ln w="38100">
            <a:solidFill>
              <a:srgbClr val="00FF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694238" y="5105400"/>
            <a:ext cx="3382962" cy="0"/>
          </a:xfrm>
          <a:prstGeom prst="straightConnector1">
            <a:avLst/>
          </a:prstGeom>
          <a:ln w="38100">
            <a:solidFill>
              <a:srgbClr val="00FF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800600" y="4800600"/>
            <a:ext cx="2590800" cy="1752600"/>
          </a:xfrm>
          <a:prstGeom prst="straightConnector1">
            <a:avLst/>
          </a:prstGeom>
          <a:ln w="38100">
            <a:solidFill>
              <a:srgbClr val="00FF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4800" y="1371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1.3  Recognize collinear and noncollinear points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04800" y="1752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1.3  Recognize when a point is between two other points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04800" y="2133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1.3  Apply the triangle inequality principle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04800" y="2514600"/>
            <a:ext cx="548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1.3  Correctly interpret geometric diagrams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752600" y="4038600"/>
            <a:ext cx="1752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AE77D7"/>
                </a:solidFill>
                <a:latin typeface="Century Gothic" pitchFamily="34" charset="0"/>
              </a:rPr>
              <a:t>COLLINEAR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800600" y="40386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AE77D7"/>
                </a:solidFill>
                <a:latin typeface="Century Gothic" pitchFamily="34" charset="0"/>
              </a:rPr>
              <a:t>NONCOLLINEAR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667000" y="3124200"/>
            <a:ext cx="2895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Related Vocabulary</a:t>
            </a:r>
          </a:p>
        </p:txBody>
      </p:sp>
      <p:sp>
        <p:nvSpPr>
          <p:cNvPr id="18444" name="TextBox 24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Chapter 1, Section 3:  “</a:t>
            </a:r>
            <a:r>
              <a:rPr lang="en-US" b="1" dirty="0" err="1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Collinearity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, </a:t>
            </a:r>
            <a:r>
              <a:rPr lang="en-US" b="1" dirty="0" err="1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Betweenness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, and Assumptions”</a:t>
            </a:r>
          </a:p>
        </p:txBody>
      </p:sp>
      <p:sp>
        <p:nvSpPr>
          <p:cNvPr id="27" name="Oval 26"/>
          <p:cNvSpPr/>
          <p:nvPr/>
        </p:nvSpPr>
        <p:spPr>
          <a:xfrm>
            <a:off x="1524000" y="5105400"/>
            <a:ext cx="1524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524000" y="5105400"/>
            <a:ext cx="1524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524000" y="5105400"/>
            <a:ext cx="1524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257800" y="5029200"/>
            <a:ext cx="182563" cy="182563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257800" y="5029200"/>
            <a:ext cx="182563" cy="182563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227638" y="5029200"/>
            <a:ext cx="182562" cy="182563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1447800" y="47244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orbel" pitchFamily="34" charset="0"/>
              </a:rPr>
              <a:t>X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514600" y="47244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orbel" pitchFamily="34" charset="0"/>
              </a:rPr>
              <a:t>Y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3733800" y="47244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orbel" pitchFamily="34" charset="0"/>
              </a:rPr>
              <a:t>Z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181600" y="4648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orbel" pitchFamily="34" charset="0"/>
              </a:rPr>
              <a:t>X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7467600" y="4572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orbel" pitchFamily="34" charset="0"/>
              </a:rPr>
              <a:t>Z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6400800" y="61071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orbel" pitchFamily="34" charset="0"/>
              </a:rPr>
              <a:t>Y</a:t>
            </a:r>
          </a:p>
        </p:txBody>
      </p:sp>
      <p:sp>
        <p:nvSpPr>
          <p:cNvPr id="46" name="Rectangle 45"/>
          <p:cNvSpPr/>
          <p:nvPr/>
        </p:nvSpPr>
        <p:spPr>
          <a:xfrm>
            <a:off x="228600" y="1371600"/>
            <a:ext cx="6553200" cy="381000"/>
          </a:xfrm>
          <a:prstGeom prst="rect">
            <a:avLst/>
          </a:prstGeom>
          <a:noFill/>
          <a:ln>
            <a:solidFill>
              <a:srgbClr val="AE77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1447800" y="5638800"/>
            <a:ext cx="3048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X, Y, and Z are collinear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5181600" y="3668713"/>
            <a:ext cx="350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X, Y, and Z are NOT collinear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392EFA-7DEB-44C6-A0CC-0891CF29E4FD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11</a:t>
            </a:fld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8575E-6 L 0.11667 3.38575E-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6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8575E-6 L 0.25 3.38575E-6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5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9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2" presetID="5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81221E-6 L 0.06753 2.81221E-6 C 0.09774 2.81221E-6 0.13507 0.03607 0.13507 0.06545 L 0.13507 0.13113 " pathEditMode="relative" rAng="0" ptsTypes="FfFF">
                                      <p:cBhvr>
                                        <p:cTn id="10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00" y="6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0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1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22" grpId="0"/>
      <p:bldP spid="23" grpId="0"/>
      <p:bldP spid="24" grpId="0" animBg="1"/>
      <p:bldP spid="27" grpId="0" animBg="1"/>
      <p:bldP spid="28" grpId="0" animBg="1"/>
      <p:bldP spid="28" grpId="1" animBg="1"/>
      <p:bldP spid="29" grpId="0" animBg="1"/>
      <p:bldP spid="29" grpId="1" animBg="1"/>
      <p:bldP spid="32" grpId="0" animBg="1"/>
      <p:bldP spid="33" grpId="0" animBg="1"/>
      <p:bldP spid="33" grpId="1" animBg="1"/>
      <p:bldP spid="34" grpId="0" animBg="1"/>
      <p:bldP spid="34" grpId="1" animBg="1"/>
      <p:bldP spid="35" grpId="0"/>
      <p:bldP spid="36" grpId="0"/>
      <p:bldP spid="37" grpId="0"/>
      <p:bldP spid="38" grpId="0"/>
      <p:bldP spid="39" grpId="0"/>
      <p:bldP spid="40" grpId="0"/>
      <p:bldP spid="46" grpId="0" animBg="1"/>
      <p:bldP spid="47" grpId="0"/>
      <p:bldP spid="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Arrow Connector 19"/>
          <p:cNvCxnSpPr>
            <a:stCxn id="16" idx="2"/>
          </p:cNvCxnSpPr>
          <p:nvPr/>
        </p:nvCxnSpPr>
        <p:spPr>
          <a:xfrm>
            <a:off x="1524000" y="5181600"/>
            <a:ext cx="2286000" cy="0"/>
          </a:xfrm>
          <a:prstGeom prst="straightConnector1">
            <a:avLst/>
          </a:prstGeom>
          <a:ln w="38100">
            <a:solidFill>
              <a:srgbClr val="00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59" name="TextBox 8"/>
          <p:cNvSpPr txBox="1">
            <a:spLocks noChangeArrowheads="1"/>
          </p:cNvSpPr>
          <p:nvPr/>
        </p:nvSpPr>
        <p:spPr bwMode="auto">
          <a:xfrm>
            <a:off x="304800" y="1371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1.3  Recognize collinear and noncollinear points</a:t>
            </a:r>
          </a:p>
        </p:txBody>
      </p:sp>
      <p:sp>
        <p:nvSpPr>
          <p:cNvPr id="19460" name="TextBox 9"/>
          <p:cNvSpPr txBox="1">
            <a:spLocks noChangeArrowheads="1"/>
          </p:cNvSpPr>
          <p:nvPr/>
        </p:nvSpPr>
        <p:spPr bwMode="auto">
          <a:xfrm>
            <a:off x="304800" y="1752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1.3  Recognize when a point is between two other points</a:t>
            </a:r>
          </a:p>
        </p:txBody>
      </p:sp>
      <p:sp>
        <p:nvSpPr>
          <p:cNvPr id="19461" name="TextBox 10"/>
          <p:cNvSpPr txBox="1">
            <a:spLocks noChangeArrowheads="1"/>
          </p:cNvSpPr>
          <p:nvPr/>
        </p:nvSpPr>
        <p:spPr bwMode="auto">
          <a:xfrm>
            <a:off x="304800" y="2133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1.3  Apply the triangle inequality principle</a:t>
            </a:r>
          </a:p>
        </p:txBody>
      </p:sp>
      <p:sp>
        <p:nvSpPr>
          <p:cNvPr id="19462" name="TextBox 11"/>
          <p:cNvSpPr txBox="1">
            <a:spLocks noChangeArrowheads="1"/>
          </p:cNvSpPr>
          <p:nvPr/>
        </p:nvSpPr>
        <p:spPr bwMode="auto">
          <a:xfrm>
            <a:off x="304800" y="2514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1.3  Correctly interpret geometric diagrams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524000" y="3733800"/>
            <a:ext cx="5410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AE77D7"/>
                </a:solidFill>
                <a:latin typeface="Century Gothic" pitchFamily="34" charset="0"/>
              </a:rPr>
              <a:t>COLLINEARITY </a:t>
            </a:r>
            <a:r>
              <a:rPr lang="en-US" altLang="en-US" b="1">
                <a:solidFill>
                  <a:srgbClr val="AE77D7"/>
                </a:solidFill>
                <a:latin typeface="Century Gothic" pitchFamily="34" charset="0"/>
                <a:sym typeface="Symbol" pitchFamily="18" charset="2"/>
              </a:rPr>
              <a:t> Betweenness of Points</a:t>
            </a:r>
            <a:endParaRPr lang="en-US" altLang="en-US" b="1">
              <a:solidFill>
                <a:srgbClr val="AE77D7"/>
              </a:solidFill>
              <a:latin typeface="Century Gothic" pitchFamily="34" charset="0"/>
            </a:endParaRPr>
          </a:p>
        </p:txBody>
      </p:sp>
      <p:sp>
        <p:nvSpPr>
          <p:cNvPr id="19464" name="TextBox 23"/>
          <p:cNvSpPr txBox="1">
            <a:spLocks noChangeArrowheads="1"/>
          </p:cNvSpPr>
          <p:nvPr/>
        </p:nvSpPr>
        <p:spPr bwMode="auto">
          <a:xfrm>
            <a:off x="2667000" y="3124200"/>
            <a:ext cx="2895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Related Vocabulary</a:t>
            </a:r>
          </a:p>
        </p:txBody>
      </p:sp>
      <p:sp>
        <p:nvSpPr>
          <p:cNvPr id="19465" name="TextBox 24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Chapter 1, Section 3:  “</a:t>
            </a:r>
            <a:r>
              <a:rPr lang="en-US" b="1" dirty="0" err="1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Collinearity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, </a:t>
            </a:r>
            <a:r>
              <a:rPr lang="en-US" b="1" dirty="0" err="1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Betweenness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, and Assumptions”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8600" y="1752600"/>
            <a:ext cx="6553200" cy="381000"/>
          </a:xfrm>
          <a:prstGeom prst="rect">
            <a:avLst/>
          </a:prstGeom>
          <a:noFill/>
          <a:ln>
            <a:solidFill>
              <a:srgbClr val="AE77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524000" y="5105400"/>
            <a:ext cx="1524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524000" y="5105400"/>
            <a:ext cx="1524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524000" y="5105400"/>
            <a:ext cx="1524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447800" y="47244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orbel" pitchFamily="34" charset="0"/>
              </a:rPr>
              <a:t>X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133600" y="47244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orbel" pitchFamily="34" charset="0"/>
              </a:rPr>
              <a:t>Y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733800" y="47244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orbel" pitchFamily="34" charset="0"/>
              </a:rPr>
              <a:t>Z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295400" y="5715000"/>
            <a:ext cx="274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Y is </a:t>
            </a:r>
            <a:r>
              <a:rPr lang="en-US" altLang="en-US" b="1" u="sng">
                <a:solidFill>
                  <a:srgbClr val="FFFF00"/>
                </a:solidFill>
                <a:latin typeface="Century Gothic" pitchFamily="34" charset="0"/>
              </a:rPr>
              <a:t>between</a:t>
            </a:r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 X and Z</a:t>
            </a:r>
          </a:p>
        </p:txBody>
      </p:sp>
      <p:sp>
        <p:nvSpPr>
          <p:cNvPr id="29" name="Oval 28"/>
          <p:cNvSpPr/>
          <p:nvPr/>
        </p:nvSpPr>
        <p:spPr>
          <a:xfrm>
            <a:off x="5227638" y="5029200"/>
            <a:ext cx="182562" cy="182563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227638" y="5029200"/>
            <a:ext cx="182562" cy="182563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227638" y="5029200"/>
            <a:ext cx="182562" cy="182563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181600" y="46482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orbel" pitchFamily="34" charset="0"/>
              </a:rPr>
              <a:t>X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7467600" y="4572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orbel" pitchFamily="34" charset="0"/>
              </a:rPr>
              <a:t>Z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6400800" y="61071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orbel" pitchFamily="34" charset="0"/>
              </a:rPr>
              <a:t>Y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876800" y="4202113"/>
            <a:ext cx="3352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Y is NOT between X and Z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DBA2D-7A15-47D7-9219-888863F6D0B5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12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8575E-6 L 0.25 3.38575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8575E-6 L 0.075 3.38575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5" presetID="5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21832E-6 L 0.06753 4.21832E-6 C 0.09774 4.21832E-6 0.13507 0.03607 0.13507 0.06544 L 0.13507 0.13112 " pathEditMode="relative" rAng="0" ptsTypes="FfFF">
                                      <p:cBhvr>
                                        <p:cTn id="6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00" y="6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3" grpId="0" animBg="1"/>
      <p:bldP spid="14" grpId="0" animBg="1"/>
      <p:bldP spid="15" grpId="0" animBg="1"/>
      <p:bldP spid="15" grpId="1" animBg="1"/>
      <p:bldP spid="16" grpId="0" animBg="1"/>
      <p:bldP spid="16" grpId="1" animBg="1"/>
      <p:bldP spid="17" grpId="0"/>
      <p:bldP spid="18" grpId="0"/>
      <p:bldP spid="19" grpId="0"/>
      <p:bldP spid="28" grpId="0"/>
      <p:bldP spid="29" grpId="0" animBg="1"/>
      <p:bldP spid="30" grpId="0" animBg="1"/>
      <p:bldP spid="30" grpId="1" animBg="1"/>
      <p:bldP spid="31" grpId="0" animBg="1"/>
      <p:bldP spid="31" grpId="1" animBg="1"/>
      <p:bldP spid="32" grpId="0"/>
      <p:bldP spid="33" grpId="0"/>
      <p:bldP spid="34" grpId="0"/>
      <p:bldP spid="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8"/>
          <p:cNvSpPr txBox="1">
            <a:spLocks noChangeArrowheads="1"/>
          </p:cNvSpPr>
          <p:nvPr/>
        </p:nvSpPr>
        <p:spPr bwMode="auto">
          <a:xfrm>
            <a:off x="304800" y="1371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1.3  Recognize collinear and noncollinear points</a:t>
            </a:r>
          </a:p>
        </p:txBody>
      </p:sp>
      <p:sp>
        <p:nvSpPr>
          <p:cNvPr id="20483" name="TextBox 9"/>
          <p:cNvSpPr txBox="1">
            <a:spLocks noChangeArrowheads="1"/>
          </p:cNvSpPr>
          <p:nvPr/>
        </p:nvSpPr>
        <p:spPr bwMode="auto">
          <a:xfrm>
            <a:off x="304800" y="1752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1.3  Recognize when a point is between two other points</a:t>
            </a:r>
          </a:p>
        </p:txBody>
      </p:sp>
      <p:sp>
        <p:nvSpPr>
          <p:cNvPr id="20484" name="TextBox 10"/>
          <p:cNvSpPr txBox="1">
            <a:spLocks noChangeArrowheads="1"/>
          </p:cNvSpPr>
          <p:nvPr/>
        </p:nvSpPr>
        <p:spPr bwMode="auto">
          <a:xfrm>
            <a:off x="304800" y="2133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1.3  Apply the triangle inequality principle</a:t>
            </a:r>
          </a:p>
        </p:txBody>
      </p:sp>
      <p:sp>
        <p:nvSpPr>
          <p:cNvPr id="20485" name="TextBox 11"/>
          <p:cNvSpPr txBox="1">
            <a:spLocks noChangeArrowheads="1"/>
          </p:cNvSpPr>
          <p:nvPr/>
        </p:nvSpPr>
        <p:spPr bwMode="auto">
          <a:xfrm>
            <a:off x="304800" y="2514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1.3  Correctly interpret geometric diagrams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33400" y="38100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AE77D7"/>
                </a:solidFill>
                <a:latin typeface="Century Gothic" pitchFamily="34" charset="0"/>
              </a:rPr>
              <a:t>POSTULATE:</a:t>
            </a:r>
          </a:p>
        </p:txBody>
      </p:sp>
      <p:sp>
        <p:nvSpPr>
          <p:cNvPr id="20487" name="TextBox 24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Chapter 1, Section 3:  “</a:t>
            </a:r>
            <a:r>
              <a:rPr lang="en-US" b="1" dirty="0" err="1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Collinearity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, </a:t>
            </a:r>
            <a:r>
              <a:rPr lang="en-US" b="1" dirty="0" err="1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Betweenness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, and Assumptions”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8600" y="2133600"/>
            <a:ext cx="5105400" cy="381000"/>
          </a:xfrm>
          <a:prstGeom prst="rect">
            <a:avLst/>
          </a:prstGeom>
          <a:noFill/>
          <a:ln>
            <a:solidFill>
              <a:srgbClr val="AE77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057400" y="3810000"/>
            <a:ext cx="6172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AE77D7"/>
                </a:solidFill>
                <a:latin typeface="Century Gothic" pitchFamily="34" charset="0"/>
              </a:rPr>
              <a:t>The sum of the measures of any two sides of a triangle is always greater than the measure of the third side.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2362200" y="5791200"/>
            <a:ext cx="365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495800" y="5410200"/>
            <a:ext cx="1524000" cy="381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362200" y="5562600"/>
            <a:ext cx="1066800" cy="2286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581400" y="6096000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FF00"/>
                </a:solidFill>
                <a:latin typeface="Corbel" pitchFamily="34" charset="0"/>
              </a:rPr>
              <a:t>Nope!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2362200" y="5791200"/>
            <a:ext cx="1676400" cy="0"/>
          </a:xfrm>
          <a:prstGeom prst="line">
            <a:avLst/>
          </a:prstGeom>
          <a:ln w="28575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038600" y="5791200"/>
            <a:ext cx="1981200" cy="0"/>
          </a:xfrm>
          <a:prstGeom prst="line">
            <a:avLst/>
          </a:prstGeom>
          <a:ln w="28575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581400" y="6096000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FF00"/>
                </a:solidFill>
                <a:latin typeface="Corbel" pitchFamily="34" charset="0"/>
              </a:rPr>
              <a:t>Nope!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2362200" y="4724400"/>
            <a:ext cx="1752600" cy="1066800"/>
          </a:xfrm>
          <a:prstGeom prst="line">
            <a:avLst/>
          </a:prstGeom>
          <a:ln w="28575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4114800" y="4724400"/>
            <a:ext cx="1905000" cy="1066800"/>
          </a:xfrm>
          <a:prstGeom prst="line">
            <a:avLst/>
          </a:prstGeom>
          <a:ln w="28575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3581400" y="6096000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FF00"/>
                </a:solidFill>
                <a:latin typeface="Corbel" pitchFamily="34" charset="0"/>
              </a:rPr>
              <a:t>YES!</a:t>
            </a:r>
          </a:p>
        </p:txBody>
      </p:sp>
      <p:cxnSp>
        <p:nvCxnSpPr>
          <p:cNvPr id="40" name="Straight Connector 39"/>
          <p:cNvCxnSpPr/>
          <p:nvPr/>
        </p:nvCxnSpPr>
        <p:spPr>
          <a:xfrm rot="-1800000" flipH="1" flipV="1">
            <a:off x="3975100" y="5357813"/>
            <a:ext cx="1905000" cy="1066800"/>
          </a:xfrm>
          <a:prstGeom prst="line">
            <a:avLst/>
          </a:prstGeom>
          <a:ln w="28575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920000" flipV="1">
            <a:off x="2517775" y="5408613"/>
            <a:ext cx="1752600" cy="1066800"/>
          </a:xfrm>
          <a:prstGeom prst="line">
            <a:avLst/>
          </a:prstGeom>
          <a:ln w="28575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Arc 41"/>
          <p:cNvSpPr/>
          <p:nvPr/>
        </p:nvSpPr>
        <p:spPr>
          <a:xfrm flipH="1">
            <a:off x="5029200" y="5486400"/>
            <a:ext cx="685800" cy="685800"/>
          </a:xfrm>
          <a:prstGeom prst="arc">
            <a:avLst/>
          </a:prstGeom>
          <a:ln w="19050">
            <a:solidFill>
              <a:srgbClr val="FF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" name="Arc 42"/>
          <p:cNvSpPr/>
          <p:nvPr/>
        </p:nvSpPr>
        <p:spPr>
          <a:xfrm>
            <a:off x="2438400" y="5562600"/>
            <a:ext cx="685800" cy="685800"/>
          </a:xfrm>
          <a:prstGeom prst="arc">
            <a:avLst/>
          </a:prstGeom>
          <a:ln w="19050">
            <a:solidFill>
              <a:srgbClr val="FF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3124200" y="4114800"/>
            <a:ext cx="4800600" cy="381000"/>
          </a:xfrm>
          <a:prstGeom prst="round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8AA3C9-B41A-4C4F-B806-81B611B2668E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13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7" presetClass="exit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7" presetClass="exit" presetSubtype="1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17" presetClass="exit" presetSubtype="1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11748E-6 L 0.04444 -0.00347 " pathEditMode="relative" rAng="0" ptsTypes="AA">
                                      <p:cBhvr>
                                        <p:cTn id="12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49 0.00023 L -0.02118 0.00023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animBg="1"/>
      <p:bldP spid="14" grpId="0"/>
      <p:bldP spid="28" grpId="0"/>
      <p:bldP spid="28" grpId="1"/>
      <p:bldP spid="33" grpId="0"/>
      <p:bldP spid="33" grpId="1"/>
      <p:bldP spid="39" grpId="0"/>
      <p:bldP spid="4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8"/>
          <p:cNvSpPr txBox="1">
            <a:spLocks noChangeArrowheads="1"/>
          </p:cNvSpPr>
          <p:nvPr/>
        </p:nvSpPr>
        <p:spPr bwMode="auto">
          <a:xfrm>
            <a:off x="304800" y="1371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1.3  Recognize collinear and noncollinear points</a:t>
            </a:r>
          </a:p>
        </p:txBody>
      </p:sp>
      <p:sp>
        <p:nvSpPr>
          <p:cNvPr id="21507" name="TextBox 9"/>
          <p:cNvSpPr txBox="1">
            <a:spLocks noChangeArrowheads="1"/>
          </p:cNvSpPr>
          <p:nvPr/>
        </p:nvSpPr>
        <p:spPr bwMode="auto">
          <a:xfrm>
            <a:off x="304800" y="1752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1.3  Recognize when a point is between two other points</a:t>
            </a:r>
          </a:p>
        </p:txBody>
      </p:sp>
      <p:sp>
        <p:nvSpPr>
          <p:cNvPr id="21508" name="TextBox 10"/>
          <p:cNvSpPr txBox="1">
            <a:spLocks noChangeArrowheads="1"/>
          </p:cNvSpPr>
          <p:nvPr/>
        </p:nvSpPr>
        <p:spPr bwMode="auto">
          <a:xfrm>
            <a:off x="304800" y="2133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1.3  Apply the triangle inequality principle</a:t>
            </a:r>
          </a:p>
        </p:txBody>
      </p:sp>
      <p:sp>
        <p:nvSpPr>
          <p:cNvPr id="21509" name="TextBox 11"/>
          <p:cNvSpPr txBox="1">
            <a:spLocks noChangeArrowheads="1"/>
          </p:cNvSpPr>
          <p:nvPr/>
        </p:nvSpPr>
        <p:spPr bwMode="auto">
          <a:xfrm>
            <a:off x="304800" y="2514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1.3  Correctly interpret geometric diagrams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04800" y="2971800"/>
            <a:ext cx="152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AE77D7"/>
                </a:solidFill>
                <a:latin typeface="Century Gothic" pitchFamily="34" charset="0"/>
              </a:rPr>
              <a:t>TRIANGLE INEQUALITY:</a:t>
            </a:r>
          </a:p>
        </p:txBody>
      </p:sp>
      <p:sp>
        <p:nvSpPr>
          <p:cNvPr id="21511" name="TextBox 24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Chapter 1, Section 3:  “</a:t>
            </a:r>
            <a:r>
              <a:rPr lang="en-US" b="1" dirty="0" err="1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Collinearity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, </a:t>
            </a:r>
            <a:r>
              <a:rPr lang="en-US" b="1" dirty="0" err="1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Betweenness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, and Assumptions”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8600" y="2133600"/>
            <a:ext cx="5105400" cy="381000"/>
          </a:xfrm>
          <a:prstGeom prst="rect">
            <a:avLst/>
          </a:prstGeom>
          <a:noFill/>
          <a:ln>
            <a:solidFill>
              <a:srgbClr val="AE77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981200" y="2971800"/>
            <a:ext cx="6172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AE77D7"/>
                </a:solidFill>
                <a:latin typeface="Century Gothic" pitchFamily="34" charset="0"/>
              </a:rPr>
              <a:t>For any three points, there are only two possibilities: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2362200" y="5791200"/>
            <a:ext cx="365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2362200" y="4724400"/>
            <a:ext cx="1752600" cy="1066800"/>
          </a:xfrm>
          <a:prstGeom prst="line">
            <a:avLst/>
          </a:prstGeom>
          <a:ln w="28575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4114800" y="4724400"/>
            <a:ext cx="1905000" cy="1066800"/>
          </a:xfrm>
          <a:prstGeom prst="line">
            <a:avLst/>
          </a:prstGeom>
          <a:ln w="28575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3657600" y="5943600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FF00"/>
                </a:solidFill>
                <a:latin typeface="Corbel" pitchFamily="34" charset="0"/>
              </a:rPr>
              <a:t>YES!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981200" y="3363913"/>
            <a:ext cx="6553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altLang="en-US" b="1">
                <a:solidFill>
                  <a:srgbClr val="AE77D7"/>
                </a:solidFill>
                <a:latin typeface="Century Gothic" pitchFamily="34" charset="0"/>
              </a:rPr>
              <a:t>They are collinear (one point is between the other two, </a:t>
            </a:r>
          </a:p>
          <a:p>
            <a:pPr eaLnBrk="1" hangingPunct="1"/>
            <a:r>
              <a:rPr lang="en-US" altLang="en-US" b="1">
                <a:solidFill>
                  <a:srgbClr val="AE77D7"/>
                </a:solidFill>
                <a:latin typeface="Century Gothic" pitchFamily="34" charset="0"/>
              </a:rPr>
              <a:t>      such that two of the measures equals the third, or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981200" y="4002088"/>
            <a:ext cx="6553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AE77D7"/>
                </a:solidFill>
                <a:latin typeface="Century Gothic" pitchFamily="34" charset="0"/>
              </a:rPr>
              <a:t>2.  They are noncollinear (the three points determine a triangle!</a:t>
            </a:r>
          </a:p>
        </p:txBody>
      </p:sp>
      <p:sp>
        <p:nvSpPr>
          <p:cNvPr id="32" name="Oval 31"/>
          <p:cNvSpPr/>
          <p:nvPr/>
        </p:nvSpPr>
        <p:spPr>
          <a:xfrm>
            <a:off x="2286000" y="56388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867400" y="56388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038600" y="45720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962400" y="56388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990600" y="6259513"/>
            <a:ext cx="731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The sum of any two sides exceeds the measure of the third side!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4854DD-4A2A-4F8B-982A-33F7C3B7D3D9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14</a:t>
            </a:fld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4" grpId="0"/>
      <p:bldP spid="39" grpId="0"/>
      <p:bldP spid="27" grpId="0"/>
      <p:bldP spid="30" grpId="0"/>
      <p:bldP spid="32" grpId="0" animBg="1"/>
      <p:bldP spid="34" grpId="0" animBg="1"/>
      <p:bldP spid="37" grpId="0" animBg="1"/>
      <p:bldP spid="38" grpId="0" animBg="1"/>
      <p:bldP spid="38" grpId="1" animBg="1"/>
      <p:bldP spid="4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ight Triangle 69"/>
          <p:cNvSpPr/>
          <p:nvPr/>
        </p:nvSpPr>
        <p:spPr>
          <a:xfrm flipH="1" flipV="1">
            <a:off x="7620000" y="5791200"/>
            <a:ext cx="990600" cy="4572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531" name="TextBox 8"/>
          <p:cNvSpPr txBox="1">
            <a:spLocks noChangeArrowheads="1"/>
          </p:cNvSpPr>
          <p:nvPr/>
        </p:nvSpPr>
        <p:spPr bwMode="auto">
          <a:xfrm>
            <a:off x="304800" y="1371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1.3  Recognize collinear and noncollinear points</a:t>
            </a:r>
          </a:p>
        </p:txBody>
      </p:sp>
      <p:sp>
        <p:nvSpPr>
          <p:cNvPr id="22532" name="TextBox 9"/>
          <p:cNvSpPr txBox="1">
            <a:spLocks noChangeArrowheads="1"/>
          </p:cNvSpPr>
          <p:nvPr/>
        </p:nvSpPr>
        <p:spPr bwMode="auto">
          <a:xfrm>
            <a:off x="304800" y="1752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1.3  Recognize when a point is between two other points</a:t>
            </a:r>
          </a:p>
        </p:txBody>
      </p:sp>
      <p:sp>
        <p:nvSpPr>
          <p:cNvPr id="22533" name="TextBox 10"/>
          <p:cNvSpPr txBox="1">
            <a:spLocks noChangeArrowheads="1"/>
          </p:cNvSpPr>
          <p:nvPr/>
        </p:nvSpPr>
        <p:spPr bwMode="auto">
          <a:xfrm>
            <a:off x="304800" y="2133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1.3  Apply the triangle inequality principle</a:t>
            </a:r>
          </a:p>
        </p:txBody>
      </p:sp>
      <p:sp>
        <p:nvSpPr>
          <p:cNvPr id="22534" name="TextBox 11"/>
          <p:cNvSpPr txBox="1">
            <a:spLocks noChangeArrowheads="1"/>
          </p:cNvSpPr>
          <p:nvPr/>
        </p:nvSpPr>
        <p:spPr bwMode="auto">
          <a:xfrm>
            <a:off x="304800" y="2514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1.3  Correctly interpret geometric diagrams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33400" y="3048000"/>
            <a:ext cx="6781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See very important TABLE on page 19!</a:t>
            </a:r>
          </a:p>
        </p:txBody>
      </p:sp>
      <p:sp>
        <p:nvSpPr>
          <p:cNvPr id="22536" name="TextBox 24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Chapter 1, Section 3:  “</a:t>
            </a:r>
            <a:r>
              <a:rPr lang="en-US" b="1" dirty="0" err="1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Collinearity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, </a:t>
            </a:r>
            <a:r>
              <a:rPr lang="en-US" b="1" dirty="0" err="1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Betweenness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, and Assumptions”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8600" y="2514600"/>
            <a:ext cx="5105400" cy="381000"/>
          </a:xfrm>
          <a:prstGeom prst="rect">
            <a:avLst/>
          </a:prstGeom>
          <a:noFill/>
          <a:ln>
            <a:solidFill>
              <a:srgbClr val="AE77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33400" y="34290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Do Assume: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4800600" y="5791200"/>
            <a:ext cx="3810000" cy="0"/>
          </a:xfrm>
          <a:prstGeom prst="line">
            <a:avLst/>
          </a:prstGeom>
          <a:ln w="1905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800600" y="4724400"/>
            <a:ext cx="0" cy="1066800"/>
          </a:xfrm>
          <a:prstGeom prst="line">
            <a:avLst/>
          </a:prstGeom>
          <a:ln w="28575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800600" y="4724400"/>
            <a:ext cx="3810000" cy="1524000"/>
          </a:xfrm>
          <a:prstGeom prst="line">
            <a:avLst/>
          </a:prstGeom>
          <a:ln w="28575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8610600" y="5791200"/>
            <a:ext cx="0" cy="457200"/>
          </a:xfrm>
          <a:prstGeom prst="line">
            <a:avLst/>
          </a:prstGeom>
          <a:ln w="28575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685800" y="3973513"/>
            <a:ext cx="4038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AD and BE are straight lines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838200" y="4354513"/>
            <a:ext cx="3200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  <a:ea typeface="Cambria Math" pitchFamily="18" charset="0"/>
                <a:cs typeface="Cambria Math" pitchFamily="18" charset="0"/>
              </a:rPr>
              <a:t>∡BCE is a straight angle</a:t>
            </a:r>
            <a:endParaRPr lang="en-US" altLang="en-US" b="1">
              <a:solidFill>
                <a:srgbClr val="00FFFF"/>
              </a:solidFill>
              <a:latin typeface="Century Gothic" pitchFamily="34" charset="0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1066800" y="4735513"/>
            <a:ext cx="3429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C, D, and E are noncollinear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1219200" y="5116513"/>
            <a:ext cx="2895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C is between B and E 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1371600" y="5573713"/>
            <a:ext cx="2438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E is to the right of A</a:t>
            </a:r>
          </a:p>
        </p:txBody>
      </p:sp>
      <p:sp>
        <p:nvSpPr>
          <p:cNvPr id="22549" name="TextBox 54"/>
          <p:cNvSpPr txBox="1">
            <a:spLocks noChangeArrowheads="1"/>
          </p:cNvSpPr>
          <p:nvPr/>
        </p:nvSpPr>
        <p:spPr bwMode="auto">
          <a:xfrm>
            <a:off x="4495800" y="57150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orbel" pitchFamily="34" charset="0"/>
              </a:rPr>
              <a:t>A</a:t>
            </a:r>
          </a:p>
        </p:txBody>
      </p:sp>
      <p:sp>
        <p:nvSpPr>
          <p:cNvPr id="22550" name="TextBox 55"/>
          <p:cNvSpPr txBox="1">
            <a:spLocks noChangeArrowheads="1"/>
          </p:cNvSpPr>
          <p:nvPr/>
        </p:nvSpPr>
        <p:spPr bwMode="auto">
          <a:xfrm>
            <a:off x="7315200" y="54102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orbel" pitchFamily="34" charset="0"/>
              </a:rPr>
              <a:t>C</a:t>
            </a:r>
          </a:p>
        </p:txBody>
      </p:sp>
      <p:sp>
        <p:nvSpPr>
          <p:cNvPr id="22551" name="TextBox 56"/>
          <p:cNvSpPr txBox="1">
            <a:spLocks noChangeArrowheads="1"/>
          </p:cNvSpPr>
          <p:nvPr/>
        </p:nvSpPr>
        <p:spPr bwMode="auto">
          <a:xfrm>
            <a:off x="8610600" y="5562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orbel" pitchFamily="34" charset="0"/>
              </a:rPr>
              <a:t>D</a:t>
            </a:r>
          </a:p>
        </p:txBody>
      </p:sp>
      <p:sp>
        <p:nvSpPr>
          <p:cNvPr id="22552" name="TextBox 57"/>
          <p:cNvSpPr txBox="1">
            <a:spLocks noChangeArrowheads="1"/>
          </p:cNvSpPr>
          <p:nvPr/>
        </p:nvSpPr>
        <p:spPr bwMode="auto">
          <a:xfrm>
            <a:off x="8610600" y="6183313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orbel" pitchFamily="34" charset="0"/>
              </a:rPr>
              <a:t>E</a:t>
            </a:r>
          </a:p>
        </p:txBody>
      </p:sp>
      <p:sp>
        <p:nvSpPr>
          <p:cNvPr id="22553" name="TextBox 58"/>
          <p:cNvSpPr txBox="1">
            <a:spLocks noChangeArrowheads="1"/>
          </p:cNvSpPr>
          <p:nvPr/>
        </p:nvSpPr>
        <p:spPr bwMode="auto">
          <a:xfrm>
            <a:off x="4495800" y="43434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orbel" pitchFamily="34" charset="0"/>
              </a:rPr>
              <a:t>B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85800" y="3962400"/>
            <a:ext cx="457200" cy="0"/>
          </a:xfrm>
          <a:prstGeom prst="straightConnector1">
            <a:avLst/>
          </a:prstGeom>
          <a:ln w="38100">
            <a:solidFill>
              <a:srgbClr val="00FF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1524000" y="3962400"/>
            <a:ext cx="457200" cy="0"/>
          </a:xfrm>
          <a:prstGeom prst="straightConnector1">
            <a:avLst/>
          </a:prstGeom>
          <a:ln w="38100">
            <a:solidFill>
              <a:srgbClr val="00FF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7391400" y="5715000"/>
            <a:ext cx="1524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8534400" y="6172200"/>
            <a:ext cx="1524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8534400" y="5715000"/>
            <a:ext cx="1524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4724400" y="4648200"/>
            <a:ext cx="1524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4724400" y="5715000"/>
            <a:ext cx="1524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4876800" y="6248400"/>
            <a:ext cx="3276600" cy="0"/>
          </a:xfrm>
          <a:prstGeom prst="straightConnector1">
            <a:avLst/>
          </a:prstGeom>
          <a:ln w="19050">
            <a:solidFill>
              <a:srgbClr val="FFFF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5867400" y="2286000"/>
            <a:ext cx="3048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u="sng">
                <a:solidFill>
                  <a:srgbClr val="FFFF00"/>
                </a:solidFill>
                <a:latin typeface="Century Gothic" pitchFamily="34" charset="0"/>
              </a:rPr>
              <a:t>Allowable Assumptions: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5867400" y="2601913"/>
            <a:ext cx="304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en-US" sz="1600" b="1">
                <a:solidFill>
                  <a:srgbClr val="FFFF00"/>
                </a:solidFill>
                <a:latin typeface="Century Gothic" pitchFamily="34" charset="0"/>
              </a:rPr>
              <a:t>  Straight lines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5867400" y="2906713"/>
            <a:ext cx="304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en-US" sz="1600" b="1">
                <a:solidFill>
                  <a:srgbClr val="FFFF00"/>
                </a:solidFill>
                <a:latin typeface="Century Gothic" pitchFamily="34" charset="0"/>
              </a:rPr>
              <a:t>  Straight angles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5867400" y="3211513"/>
            <a:ext cx="304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en-US" sz="1600" b="1">
                <a:solidFill>
                  <a:srgbClr val="FFFF00"/>
                </a:solidFill>
                <a:latin typeface="Century Gothic" pitchFamily="34" charset="0"/>
              </a:rPr>
              <a:t>  Noncollinearity</a:t>
            </a: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5867400" y="3516313"/>
            <a:ext cx="304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en-US" sz="1600" b="1">
                <a:solidFill>
                  <a:srgbClr val="FFFF00"/>
                </a:solidFill>
                <a:latin typeface="Century Gothic" pitchFamily="34" charset="0"/>
              </a:rPr>
              <a:t>  Betweenness of points</a:t>
            </a: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5867400" y="3821113"/>
            <a:ext cx="304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en-US" sz="1600" b="1">
                <a:solidFill>
                  <a:srgbClr val="FFFF00"/>
                </a:solidFill>
                <a:latin typeface="Century Gothic" pitchFamily="34" charset="0"/>
              </a:rPr>
              <a:t>  Relative position of points</a:t>
            </a:r>
          </a:p>
        </p:txBody>
      </p:sp>
      <p:sp>
        <p:nvSpPr>
          <p:cNvPr id="77" name="Rectangle 76"/>
          <p:cNvSpPr/>
          <p:nvPr/>
        </p:nvSpPr>
        <p:spPr>
          <a:xfrm>
            <a:off x="5562600" y="2209800"/>
            <a:ext cx="3200400" cy="220980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1B0299-4930-49DD-AB58-1F2A7BC203B4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15</a:t>
            </a:fld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6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63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6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4" dur="500" fill="hold"/>
                                        <p:tgtEl>
                                          <p:spTgt spid="6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5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0" grpId="1" animBg="1"/>
      <p:bldP spid="22" grpId="0"/>
      <p:bldP spid="13" grpId="0" animBg="1"/>
      <p:bldP spid="14" grpId="0"/>
      <p:bldP spid="50" grpId="0"/>
      <p:bldP spid="51" grpId="0"/>
      <p:bldP spid="52" grpId="0"/>
      <p:bldP spid="53" grpId="0"/>
      <p:bldP spid="54" grpId="0"/>
      <p:bldP spid="63" grpId="0" animBg="1"/>
      <p:bldP spid="63" grpId="1" animBg="1"/>
      <p:bldP spid="63" grpId="2" animBg="1"/>
      <p:bldP spid="64" grpId="0" animBg="1"/>
      <p:bldP spid="65" grpId="0" animBg="1"/>
      <p:bldP spid="65" grpId="1" animBg="1"/>
      <p:bldP spid="66" grpId="0" animBg="1"/>
      <p:bldP spid="66" grpId="1" animBg="1"/>
      <p:bldP spid="67" grpId="0" animBg="1"/>
      <p:bldP spid="71" grpId="0"/>
      <p:bldP spid="72" grpId="0"/>
      <p:bldP spid="73" grpId="0"/>
      <p:bldP spid="74" grpId="0"/>
      <p:bldP spid="75" grpId="0"/>
      <p:bldP spid="76" grpId="0"/>
      <p:bldP spid="7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8"/>
          <p:cNvSpPr txBox="1">
            <a:spLocks noChangeArrowheads="1"/>
          </p:cNvSpPr>
          <p:nvPr/>
        </p:nvSpPr>
        <p:spPr bwMode="auto">
          <a:xfrm>
            <a:off x="304800" y="1371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1.3  Recognize collinear and noncollinear points</a:t>
            </a:r>
          </a:p>
        </p:txBody>
      </p:sp>
      <p:sp>
        <p:nvSpPr>
          <p:cNvPr id="23555" name="TextBox 9"/>
          <p:cNvSpPr txBox="1">
            <a:spLocks noChangeArrowheads="1"/>
          </p:cNvSpPr>
          <p:nvPr/>
        </p:nvSpPr>
        <p:spPr bwMode="auto">
          <a:xfrm>
            <a:off x="304800" y="1752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1.3  Recognize when a point is between two other points</a:t>
            </a:r>
          </a:p>
        </p:txBody>
      </p:sp>
      <p:sp>
        <p:nvSpPr>
          <p:cNvPr id="23556" name="TextBox 10"/>
          <p:cNvSpPr txBox="1">
            <a:spLocks noChangeArrowheads="1"/>
          </p:cNvSpPr>
          <p:nvPr/>
        </p:nvSpPr>
        <p:spPr bwMode="auto">
          <a:xfrm>
            <a:off x="304800" y="2133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1.3  Apply the triangle inequality principle</a:t>
            </a:r>
          </a:p>
        </p:txBody>
      </p:sp>
      <p:sp>
        <p:nvSpPr>
          <p:cNvPr id="23557" name="TextBox 11"/>
          <p:cNvSpPr txBox="1">
            <a:spLocks noChangeArrowheads="1"/>
          </p:cNvSpPr>
          <p:nvPr/>
        </p:nvSpPr>
        <p:spPr bwMode="auto">
          <a:xfrm>
            <a:off x="304800" y="2514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1.3  Correctly interpret geometric diagrams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33400" y="3048000"/>
            <a:ext cx="6781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See very important TABLE on page 19!</a:t>
            </a:r>
          </a:p>
        </p:txBody>
      </p:sp>
      <p:sp>
        <p:nvSpPr>
          <p:cNvPr id="23559" name="TextBox 24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Chapter 1, Section 3:  “</a:t>
            </a:r>
            <a:r>
              <a:rPr lang="en-US" b="1" dirty="0" err="1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Collinearity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, </a:t>
            </a:r>
            <a:r>
              <a:rPr lang="en-US" b="1" dirty="0" err="1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Betweenness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, and Assumptions”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8600" y="2514600"/>
            <a:ext cx="5105400" cy="381000"/>
          </a:xfrm>
          <a:prstGeom prst="rect">
            <a:avLst/>
          </a:prstGeom>
          <a:noFill/>
          <a:ln>
            <a:solidFill>
              <a:srgbClr val="AE77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33400" y="3592513"/>
            <a:ext cx="2514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Century Gothic" pitchFamily="34" charset="0"/>
              </a:rPr>
              <a:t>DO NOT Assume: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4800600" y="5791200"/>
            <a:ext cx="3810000" cy="0"/>
          </a:xfrm>
          <a:prstGeom prst="line">
            <a:avLst/>
          </a:prstGeom>
          <a:ln w="1905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800600" y="4724400"/>
            <a:ext cx="0" cy="1066800"/>
          </a:xfrm>
          <a:prstGeom prst="line">
            <a:avLst/>
          </a:prstGeom>
          <a:ln w="28575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800600" y="4724400"/>
            <a:ext cx="3810000" cy="1524000"/>
          </a:xfrm>
          <a:prstGeom prst="line">
            <a:avLst/>
          </a:prstGeom>
          <a:ln w="28575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8610600" y="5791200"/>
            <a:ext cx="0" cy="457200"/>
          </a:xfrm>
          <a:prstGeom prst="line">
            <a:avLst/>
          </a:prstGeom>
          <a:ln w="28575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914400" y="4419600"/>
            <a:ext cx="1600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AB    </a:t>
            </a:r>
            <a:r>
              <a:rPr lang="en-US" altLang="en-US" b="1">
                <a:solidFill>
                  <a:srgbClr val="00FFFF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≅</a:t>
            </a:r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     CD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457200" y="3973513"/>
            <a:ext cx="3200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  <a:ea typeface="Cambria Math" pitchFamily="18" charset="0"/>
                <a:cs typeface="Cambria Math" pitchFamily="18" charset="0"/>
              </a:rPr>
              <a:t>∡BAC is a right angle</a:t>
            </a:r>
            <a:endParaRPr lang="en-US" altLang="en-US" b="1">
              <a:solidFill>
                <a:srgbClr val="00FFFF"/>
              </a:solidFill>
              <a:latin typeface="Century Gothic" pitchFamily="34" charset="0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1066800" y="4735513"/>
            <a:ext cx="3429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∡B ≅ ∡E</a:t>
            </a:r>
            <a:endParaRPr lang="en-US" altLang="en-US" b="1">
              <a:solidFill>
                <a:srgbClr val="00FFFF"/>
              </a:solidFill>
              <a:latin typeface="Century Gothic" pitchFamily="34" charset="0"/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1219200" y="5116513"/>
            <a:ext cx="2895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</a:t>
            </a:r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CDE is an obtuse angle 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1371600" y="5573713"/>
            <a:ext cx="2819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BC is longer than CE</a:t>
            </a:r>
          </a:p>
        </p:txBody>
      </p:sp>
      <p:sp>
        <p:nvSpPr>
          <p:cNvPr id="23572" name="TextBox 54"/>
          <p:cNvSpPr txBox="1">
            <a:spLocks noChangeArrowheads="1"/>
          </p:cNvSpPr>
          <p:nvPr/>
        </p:nvSpPr>
        <p:spPr bwMode="auto">
          <a:xfrm>
            <a:off x="4495800" y="57150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orbel" pitchFamily="34" charset="0"/>
              </a:rPr>
              <a:t>A</a:t>
            </a:r>
          </a:p>
        </p:txBody>
      </p:sp>
      <p:sp>
        <p:nvSpPr>
          <p:cNvPr id="23573" name="TextBox 55"/>
          <p:cNvSpPr txBox="1">
            <a:spLocks noChangeArrowheads="1"/>
          </p:cNvSpPr>
          <p:nvPr/>
        </p:nvSpPr>
        <p:spPr bwMode="auto">
          <a:xfrm>
            <a:off x="7315200" y="54102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orbel" pitchFamily="34" charset="0"/>
              </a:rPr>
              <a:t>C</a:t>
            </a:r>
          </a:p>
        </p:txBody>
      </p:sp>
      <p:sp>
        <p:nvSpPr>
          <p:cNvPr id="23574" name="TextBox 56"/>
          <p:cNvSpPr txBox="1">
            <a:spLocks noChangeArrowheads="1"/>
          </p:cNvSpPr>
          <p:nvPr/>
        </p:nvSpPr>
        <p:spPr bwMode="auto">
          <a:xfrm>
            <a:off x="8610600" y="5562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orbel" pitchFamily="34" charset="0"/>
              </a:rPr>
              <a:t>D</a:t>
            </a:r>
          </a:p>
        </p:txBody>
      </p:sp>
      <p:sp>
        <p:nvSpPr>
          <p:cNvPr id="23575" name="TextBox 57"/>
          <p:cNvSpPr txBox="1">
            <a:spLocks noChangeArrowheads="1"/>
          </p:cNvSpPr>
          <p:nvPr/>
        </p:nvSpPr>
        <p:spPr bwMode="auto">
          <a:xfrm>
            <a:off x="8610600" y="6183313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orbel" pitchFamily="34" charset="0"/>
              </a:rPr>
              <a:t>E</a:t>
            </a:r>
          </a:p>
        </p:txBody>
      </p:sp>
      <p:sp>
        <p:nvSpPr>
          <p:cNvPr id="23576" name="TextBox 58"/>
          <p:cNvSpPr txBox="1">
            <a:spLocks noChangeArrowheads="1"/>
          </p:cNvSpPr>
          <p:nvPr/>
        </p:nvSpPr>
        <p:spPr bwMode="auto">
          <a:xfrm>
            <a:off x="4495800" y="43434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orbel" pitchFamily="34" charset="0"/>
              </a:rPr>
              <a:t>B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990600" y="4419600"/>
            <a:ext cx="365125" cy="0"/>
          </a:xfrm>
          <a:prstGeom prst="straightConnector1">
            <a:avLst/>
          </a:prstGeom>
          <a:ln>
            <a:solidFill>
              <a:srgbClr val="00FF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2057400" y="4419600"/>
            <a:ext cx="365125" cy="0"/>
          </a:xfrm>
          <a:prstGeom prst="straightConnector1">
            <a:avLst/>
          </a:prstGeom>
          <a:ln>
            <a:solidFill>
              <a:srgbClr val="00FF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>
            <a:off x="4953000" y="4724400"/>
            <a:ext cx="1524000" cy="914400"/>
          </a:xfrm>
          <a:prstGeom prst="straightConnector1">
            <a:avLst/>
          </a:prstGeom>
          <a:ln w="571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5867400" y="2286000"/>
            <a:ext cx="3048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u="sng">
                <a:solidFill>
                  <a:srgbClr val="FF0000"/>
                </a:solidFill>
                <a:latin typeface="Century Gothic" pitchFamily="34" charset="0"/>
              </a:rPr>
              <a:t>Forbidden Assumptions: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5867400" y="2601913"/>
            <a:ext cx="304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en-US" sz="1600" b="1">
                <a:solidFill>
                  <a:srgbClr val="FFFF00"/>
                </a:solidFill>
                <a:latin typeface="Century Gothic" pitchFamily="34" charset="0"/>
              </a:rPr>
              <a:t>  Right Angles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5867400" y="2906713"/>
            <a:ext cx="304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en-US" sz="1600" b="1">
                <a:solidFill>
                  <a:srgbClr val="FFFF00"/>
                </a:solidFill>
                <a:latin typeface="Century Gothic" pitchFamily="34" charset="0"/>
              </a:rPr>
              <a:t>  Congruent segments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5867400" y="3211513"/>
            <a:ext cx="304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en-US" sz="1600" b="1">
                <a:solidFill>
                  <a:srgbClr val="FFFF00"/>
                </a:solidFill>
                <a:latin typeface="Century Gothic" pitchFamily="34" charset="0"/>
              </a:rPr>
              <a:t>  Congruent Angles</a:t>
            </a: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5867400" y="3505200"/>
            <a:ext cx="3048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en-US" sz="1600" b="1">
                <a:solidFill>
                  <a:srgbClr val="FFFF00"/>
                </a:solidFill>
                <a:latin typeface="Century Gothic" pitchFamily="34" charset="0"/>
              </a:rPr>
              <a:t>  Relative SIZES of segments</a:t>
            </a:r>
          </a:p>
        </p:txBody>
      </p:sp>
      <p:sp>
        <p:nvSpPr>
          <p:cNvPr id="77" name="Rectangle 76"/>
          <p:cNvSpPr/>
          <p:nvPr/>
        </p:nvSpPr>
        <p:spPr>
          <a:xfrm>
            <a:off x="5715000" y="2209800"/>
            <a:ext cx="3200400" cy="2209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867400" y="3852863"/>
            <a:ext cx="3048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en-US" sz="1600" b="1">
                <a:solidFill>
                  <a:srgbClr val="FFFF00"/>
                </a:solidFill>
                <a:latin typeface="Century Gothic" pitchFamily="34" charset="0"/>
              </a:rPr>
              <a:t>  Relative SIZES of angles</a:t>
            </a:r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4800600" y="4694238"/>
            <a:ext cx="0" cy="109696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 flipV="1">
            <a:off x="4953000" y="4876800"/>
            <a:ext cx="1066800" cy="1447800"/>
          </a:xfrm>
          <a:prstGeom prst="straightConnector1">
            <a:avLst/>
          </a:prstGeom>
          <a:ln w="571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7848600" y="4572000"/>
            <a:ext cx="609600" cy="1524000"/>
          </a:xfrm>
          <a:prstGeom prst="straightConnector1">
            <a:avLst/>
          </a:prstGeom>
          <a:ln w="571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6858000" y="5867400"/>
            <a:ext cx="1600200" cy="609600"/>
          </a:xfrm>
          <a:prstGeom prst="straightConnector1">
            <a:avLst/>
          </a:prstGeom>
          <a:ln w="571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4800600" y="4679950"/>
            <a:ext cx="2590800" cy="111125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7467600" y="5791200"/>
            <a:ext cx="1143000" cy="45720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1447800" y="5562600"/>
            <a:ext cx="365125" cy="0"/>
          </a:xfrm>
          <a:prstGeom prst="straightConnector1">
            <a:avLst/>
          </a:prstGeom>
          <a:ln>
            <a:solidFill>
              <a:srgbClr val="00FF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3368675" y="5562600"/>
            <a:ext cx="365125" cy="0"/>
          </a:xfrm>
          <a:prstGeom prst="straightConnector1">
            <a:avLst/>
          </a:prstGeom>
          <a:ln>
            <a:solidFill>
              <a:srgbClr val="00FF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391400" y="5780088"/>
            <a:ext cx="1219200" cy="1111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D31CFA-B52F-4FB7-BCFB-9B25192EB098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16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5715000" y="4419600"/>
            <a:ext cx="3200400" cy="369888"/>
          </a:xfrm>
          <a:prstGeom prst="rect">
            <a:avLst/>
          </a:prstGeom>
          <a:solidFill>
            <a:srgbClr val="C00000"/>
          </a:solidFill>
          <a:ln w="47625" cmpd="thickThin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orbel" pitchFamily="34" charset="0"/>
              </a:rPr>
              <a:t>You must </a:t>
            </a:r>
            <a:r>
              <a:rPr lang="en-US" altLang="en-US" b="1" u="sng">
                <a:solidFill>
                  <a:srgbClr val="FFFF00"/>
                </a:solidFill>
                <a:latin typeface="Corbel" pitchFamily="34" charset="0"/>
              </a:rPr>
              <a:t>PROVE</a:t>
            </a:r>
            <a:r>
              <a:rPr lang="en-US" altLang="en-US" b="1">
                <a:solidFill>
                  <a:srgbClr val="FFFF00"/>
                </a:solidFill>
                <a:latin typeface="Corbel" pitchFamily="34" charset="0"/>
              </a:rPr>
              <a:t> these!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animBg="1"/>
      <p:bldP spid="14" grpId="0"/>
      <p:bldP spid="50" grpId="0"/>
      <p:bldP spid="51" grpId="0"/>
      <p:bldP spid="52" grpId="0"/>
      <p:bldP spid="53" grpId="0"/>
      <p:bldP spid="54" grpId="0"/>
      <p:bldP spid="71" grpId="0"/>
      <p:bldP spid="72" grpId="0"/>
      <p:bldP spid="73" grpId="0"/>
      <p:bldP spid="74" grpId="0"/>
      <p:bldP spid="76" grpId="0"/>
      <p:bldP spid="41" grpId="0"/>
      <p:bldP spid="4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/>
          <p:cNvSpPr/>
          <p:nvPr/>
        </p:nvSpPr>
        <p:spPr>
          <a:xfrm>
            <a:off x="2819400" y="6096000"/>
            <a:ext cx="228600" cy="2286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2819400" y="4876800"/>
            <a:ext cx="228600" cy="2286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81000" y="12954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B0F0"/>
                </a:solidFill>
                <a:latin typeface="Century Gothic" pitchFamily="34" charset="0"/>
              </a:rPr>
              <a:t>1.4  Write simple two-column proofs</a:t>
            </a:r>
          </a:p>
        </p:txBody>
      </p:sp>
      <p:sp>
        <p:nvSpPr>
          <p:cNvPr id="24581" name="TextBox 21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819400" y="1676400"/>
            <a:ext cx="2895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Related Vocabulary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52400" y="2209800"/>
            <a:ext cx="137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FF"/>
                </a:solidFill>
                <a:latin typeface="Century Gothic" pitchFamily="34" charset="0"/>
              </a:rPr>
              <a:t>THEOREM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52400" y="3048000"/>
            <a:ext cx="2667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FF"/>
                </a:solidFill>
                <a:latin typeface="Century Gothic" pitchFamily="34" charset="0"/>
              </a:rPr>
              <a:t>TWO-COLUMN PROOF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Chapter 1, Section 4:  “Beginning Proofs”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371600" y="2209800"/>
            <a:ext cx="571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FF"/>
                </a:solidFill>
                <a:latin typeface="Century Gothic" pitchFamily="34" charset="0"/>
              </a:rPr>
              <a:t>- a mathematical statement that can be proved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6096000" y="4419600"/>
            <a:ext cx="0" cy="220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038600" y="4648200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962400" y="4343400"/>
            <a:ext cx="198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C000"/>
                </a:solidFill>
                <a:latin typeface="Lucida Calligraphy" pitchFamily="66" charset="0"/>
              </a:rPr>
              <a:t>#4</a:t>
            </a:r>
            <a:r>
              <a:rPr lang="en-US" altLang="en-US">
                <a:solidFill>
                  <a:srgbClr val="FFC000"/>
                </a:solidFill>
                <a:latin typeface="Lucida Calligraphy" pitchFamily="66" charset="0"/>
              </a:rPr>
              <a:t>  Statements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172200" y="43434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C000"/>
                </a:solidFill>
                <a:latin typeface="Lucida Calligraphy" pitchFamily="66" charset="0"/>
              </a:rPr>
              <a:t>#5</a:t>
            </a:r>
            <a:r>
              <a:rPr lang="en-US" altLang="en-US">
                <a:solidFill>
                  <a:srgbClr val="FFC000"/>
                </a:solidFill>
                <a:latin typeface="Lucida Calligraphy" pitchFamily="66" charset="0"/>
              </a:rPr>
              <a:t>  Reasons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667000" y="3048000"/>
            <a:ext cx="6324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00FF"/>
                </a:solidFill>
                <a:latin typeface="Century Gothic" pitchFamily="34" charset="0"/>
              </a:rPr>
              <a:t>- A step-by-step logical argument offering proof by a chain of statements and reasons in support of a specific conclusion. 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76200" y="3581400"/>
            <a:ext cx="3886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00FF"/>
                </a:solidFill>
                <a:latin typeface="Century Gothic" pitchFamily="34" charset="0"/>
              </a:rPr>
              <a:t>A two-column proof has </a:t>
            </a:r>
            <a:r>
              <a:rPr lang="en-US" altLang="en-US" sz="1600" b="1" u="sng">
                <a:solidFill>
                  <a:srgbClr val="FF00FF"/>
                </a:solidFill>
                <a:latin typeface="Century Gothic" pitchFamily="34" charset="0"/>
              </a:rPr>
              <a:t>FIVE</a:t>
            </a:r>
            <a:r>
              <a:rPr lang="en-US" altLang="en-US" sz="1600" b="1">
                <a:solidFill>
                  <a:srgbClr val="FF00FF"/>
                </a:solidFill>
                <a:latin typeface="Century Gothic" pitchFamily="34" charset="0"/>
              </a:rPr>
              <a:t> parts: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3581400" y="3581400"/>
            <a:ext cx="1371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C000"/>
                </a:solidFill>
                <a:latin typeface="Century Gothic" pitchFamily="34" charset="0"/>
              </a:rPr>
              <a:t>1.</a:t>
            </a:r>
            <a:r>
              <a:rPr lang="en-US" altLang="en-US" sz="1600">
                <a:solidFill>
                  <a:srgbClr val="FFC000"/>
                </a:solidFill>
                <a:latin typeface="Century Gothic" pitchFamily="34" charset="0"/>
              </a:rPr>
              <a:t>  Givens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105400" y="3581400"/>
            <a:ext cx="1219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C000"/>
                </a:solidFill>
                <a:latin typeface="Century Gothic" pitchFamily="34" charset="0"/>
              </a:rPr>
              <a:t>2.</a:t>
            </a:r>
            <a:r>
              <a:rPr lang="en-US" altLang="en-US" sz="1600">
                <a:solidFill>
                  <a:srgbClr val="FFC000"/>
                </a:solidFill>
                <a:latin typeface="Century Gothic" pitchFamily="34" charset="0"/>
              </a:rPr>
              <a:t>  Prove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6629400" y="3581400"/>
            <a:ext cx="152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C000"/>
                </a:solidFill>
                <a:latin typeface="Century Gothic" pitchFamily="34" charset="0"/>
              </a:rPr>
              <a:t>3.</a:t>
            </a:r>
            <a:r>
              <a:rPr lang="en-US" altLang="en-US" sz="1600">
                <a:solidFill>
                  <a:srgbClr val="FFC000"/>
                </a:solidFill>
                <a:latin typeface="Century Gothic" pitchFamily="34" charset="0"/>
              </a:rPr>
              <a:t>  Diagram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2819400" y="5257800"/>
            <a:ext cx="1066800" cy="1066800"/>
            <a:chOff x="838200" y="4038600"/>
            <a:chExt cx="1066800" cy="1066800"/>
          </a:xfrm>
        </p:grpSpPr>
        <p:cxnSp>
          <p:nvCxnSpPr>
            <p:cNvPr id="44" name="Straight Arrow Connector 43"/>
            <p:cNvCxnSpPr/>
            <p:nvPr/>
          </p:nvCxnSpPr>
          <p:spPr>
            <a:xfrm flipV="1">
              <a:off x="838200" y="4038600"/>
              <a:ext cx="0" cy="1066800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838200" y="5105400"/>
              <a:ext cx="1066800" cy="0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2819400" y="4038600"/>
            <a:ext cx="1066800" cy="1066800"/>
            <a:chOff x="838200" y="4038600"/>
            <a:chExt cx="1066800" cy="1066800"/>
          </a:xfrm>
        </p:grpSpPr>
        <p:cxnSp>
          <p:nvCxnSpPr>
            <p:cNvPr id="47" name="Straight Arrow Connector 46"/>
            <p:cNvCxnSpPr/>
            <p:nvPr/>
          </p:nvCxnSpPr>
          <p:spPr>
            <a:xfrm flipV="1">
              <a:off x="838200" y="4038600"/>
              <a:ext cx="0" cy="1066800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838200" y="5105400"/>
              <a:ext cx="1066800" cy="0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228600" y="2601913"/>
            <a:ext cx="8915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Example,</a:t>
            </a:r>
            <a:r>
              <a:rPr lang="en-US" altLang="en-US" b="1">
                <a:solidFill>
                  <a:srgbClr val="00B0F0"/>
                </a:solidFill>
                <a:latin typeface="Century Gothic" pitchFamily="34" charset="0"/>
              </a:rPr>
              <a:t>  Theorem 1:  If two angles are right angles, then they are congruent.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0" y="4038600"/>
            <a:ext cx="2590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C000"/>
                </a:solidFill>
                <a:latin typeface="Century Gothic" pitchFamily="34" charset="0"/>
              </a:rPr>
              <a:t>#1  </a:t>
            </a:r>
            <a:r>
              <a:rPr lang="en-US" altLang="en-US" sz="1600">
                <a:solidFill>
                  <a:srgbClr val="FFC000"/>
                </a:solidFill>
                <a:latin typeface="Century Gothic" pitchFamily="34" charset="0"/>
              </a:rPr>
              <a:t>Given:  </a:t>
            </a:r>
            <a:r>
              <a:rPr lang="en-US" altLang="en-US" sz="1600">
                <a:solidFill>
                  <a:srgbClr val="FFC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∡A is a right ∡</a:t>
            </a:r>
          </a:p>
          <a:p>
            <a:pPr eaLnBrk="1" hangingPunct="1"/>
            <a:r>
              <a:rPr lang="en-US" altLang="en-US" sz="1600">
                <a:solidFill>
                  <a:srgbClr val="FFC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                      ∡B is a right ∡</a:t>
            </a:r>
            <a:endParaRPr lang="en-US" altLang="en-US" sz="160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0" y="4995863"/>
            <a:ext cx="1981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C000"/>
                </a:solidFill>
                <a:latin typeface="Century Gothic" pitchFamily="34" charset="0"/>
              </a:rPr>
              <a:t>#2</a:t>
            </a:r>
            <a:r>
              <a:rPr lang="en-US" altLang="en-US" sz="1600">
                <a:solidFill>
                  <a:srgbClr val="FFC000"/>
                </a:solidFill>
                <a:latin typeface="Century Gothic" pitchFamily="34" charset="0"/>
              </a:rPr>
              <a:t>  Prove </a:t>
            </a:r>
            <a:r>
              <a:rPr lang="en-US" altLang="en-US" sz="1600">
                <a:solidFill>
                  <a:srgbClr val="FFC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∡A ≅ ∡B</a:t>
            </a:r>
            <a:endParaRPr lang="en-US" altLang="en-US" sz="160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1371600" y="5562600"/>
            <a:ext cx="152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C000"/>
                </a:solidFill>
                <a:latin typeface="Century Gothic" pitchFamily="34" charset="0"/>
              </a:rPr>
              <a:t>#3</a:t>
            </a:r>
            <a:r>
              <a:rPr lang="en-US" altLang="en-US" sz="1600">
                <a:solidFill>
                  <a:srgbClr val="FFC000"/>
                </a:solidFill>
                <a:latin typeface="Century Gothic" pitchFamily="34" charset="0"/>
              </a:rPr>
              <a:t>  Diagram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2514600" y="4953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B0F0"/>
                </a:solidFill>
                <a:latin typeface="Corbel" pitchFamily="34" charset="0"/>
              </a:rPr>
              <a:t>A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2514600" y="61833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B0F0"/>
                </a:solidFill>
                <a:latin typeface="Corbel" pitchFamily="34" charset="0"/>
              </a:rPr>
              <a:t>B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3886200" y="4648200"/>
            <a:ext cx="2057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C000"/>
                </a:solidFill>
                <a:latin typeface="Century Gothic" pitchFamily="34" charset="0"/>
              </a:rPr>
              <a:t>1.   </a:t>
            </a:r>
            <a:r>
              <a:rPr lang="en-US" altLang="en-US" sz="1600">
                <a:solidFill>
                  <a:srgbClr val="FFC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∡A is a right ∡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3886200" y="5562600"/>
            <a:ext cx="1981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C000"/>
                </a:solidFill>
                <a:latin typeface="Century Gothic" pitchFamily="34" charset="0"/>
              </a:rPr>
              <a:t>3.   </a:t>
            </a:r>
            <a:r>
              <a:rPr lang="en-US" altLang="en-US" sz="1600">
                <a:solidFill>
                  <a:srgbClr val="FFC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∡B is a right ∡</a:t>
            </a:r>
            <a:endParaRPr lang="en-US" altLang="en-US" sz="160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3886200" y="4953000"/>
            <a:ext cx="2057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C000"/>
                </a:solidFill>
                <a:latin typeface="Century Gothic" pitchFamily="34" charset="0"/>
              </a:rPr>
              <a:t>2.   </a:t>
            </a:r>
            <a:r>
              <a:rPr lang="en-US" altLang="en-US" sz="1600" i="1">
                <a:solidFill>
                  <a:srgbClr val="FFC000"/>
                </a:solidFill>
                <a:latin typeface="Century Gothic" pitchFamily="34" charset="0"/>
              </a:rPr>
              <a:t>m</a:t>
            </a:r>
            <a:r>
              <a:rPr lang="en-US" altLang="en-US" sz="1600">
                <a:solidFill>
                  <a:srgbClr val="FFC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∡A = 90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3886200" y="5943600"/>
            <a:ext cx="2057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C000"/>
                </a:solidFill>
                <a:latin typeface="Century Gothic" pitchFamily="34" charset="0"/>
              </a:rPr>
              <a:t>4.   </a:t>
            </a:r>
            <a:r>
              <a:rPr lang="en-US" altLang="en-US" sz="1600" i="1">
                <a:solidFill>
                  <a:srgbClr val="FFC000"/>
                </a:solidFill>
                <a:latin typeface="Century Gothic" pitchFamily="34" charset="0"/>
              </a:rPr>
              <a:t>m</a:t>
            </a:r>
            <a:r>
              <a:rPr lang="en-US" altLang="en-US" sz="1600">
                <a:solidFill>
                  <a:srgbClr val="FFC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∡B = 90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3886200" y="6324600"/>
            <a:ext cx="1447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C000"/>
                </a:solidFill>
                <a:latin typeface="Century Gothic" pitchFamily="34" charset="0"/>
              </a:rPr>
              <a:t>5.</a:t>
            </a:r>
            <a:r>
              <a:rPr lang="en-US" altLang="en-US" sz="1600">
                <a:solidFill>
                  <a:srgbClr val="FFC000"/>
                </a:solidFill>
                <a:latin typeface="Century Gothic" pitchFamily="34" charset="0"/>
              </a:rPr>
              <a:t>   </a:t>
            </a:r>
            <a:r>
              <a:rPr lang="en-US" altLang="en-US" sz="1600">
                <a:solidFill>
                  <a:srgbClr val="FFC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∡A ≅ ∡B</a:t>
            </a:r>
            <a:endParaRPr lang="en-US" altLang="en-US" sz="160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6172200" y="4614863"/>
            <a:ext cx="2057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C000"/>
                </a:solidFill>
                <a:latin typeface="Century Gothic" pitchFamily="34" charset="0"/>
              </a:rPr>
              <a:t>1.   </a:t>
            </a:r>
            <a:r>
              <a:rPr lang="en-US" altLang="en-US" sz="1600">
                <a:solidFill>
                  <a:srgbClr val="FFC000"/>
                </a:solidFill>
                <a:latin typeface="Century Gothic" pitchFamily="34" charset="0"/>
                <a:ea typeface="Cambria Math" pitchFamily="18" charset="0"/>
                <a:cs typeface="Cambria Math" pitchFamily="18" charset="0"/>
              </a:rPr>
              <a:t>Given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6172200" y="4953000"/>
            <a:ext cx="2971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FFC000"/>
                </a:solidFill>
                <a:latin typeface="Century Gothic" pitchFamily="34" charset="0"/>
              </a:rPr>
              <a:t>2.   If an </a:t>
            </a:r>
            <a:r>
              <a:rPr lang="en-US" altLang="en-US" sz="1600">
                <a:solidFill>
                  <a:srgbClr val="FFC000"/>
                </a:solidFill>
                <a:latin typeface="Century Gothic" pitchFamily="34" charset="0"/>
                <a:ea typeface="Cambria Math" pitchFamily="18" charset="0"/>
                <a:cs typeface="Cambria Math" pitchFamily="18" charset="0"/>
              </a:rPr>
              <a:t>∡ is a right ∡, then its measure is 90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6172200" y="5562600"/>
            <a:ext cx="2057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C000"/>
                </a:solidFill>
                <a:latin typeface="Century Gothic" pitchFamily="34" charset="0"/>
              </a:rPr>
              <a:t>3.   </a:t>
            </a:r>
            <a:r>
              <a:rPr lang="en-US" altLang="en-US" sz="1600">
                <a:solidFill>
                  <a:srgbClr val="FFC000"/>
                </a:solidFill>
                <a:latin typeface="Century Gothic" pitchFamily="34" charset="0"/>
                <a:ea typeface="Cambria Math" pitchFamily="18" charset="0"/>
                <a:cs typeface="Cambria Math" pitchFamily="18" charset="0"/>
              </a:rPr>
              <a:t>Given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6172200" y="5943600"/>
            <a:ext cx="2057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FFC000"/>
                </a:solidFill>
                <a:latin typeface="Century Gothic" pitchFamily="34" charset="0"/>
              </a:rPr>
              <a:t>4.   Same as #2</a:t>
            </a:r>
            <a:endParaRPr lang="en-US" altLang="en-US" sz="1600">
              <a:solidFill>
                <a:srgbClr val="FFC000"/>
              </a:solidFill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6172200" y="6248400"/>
            <a:ext cx="2971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 b="1">
                <a:solidFill>
                  <a:srgbClr val="FFC000"/>
                </a:solidFill>
                <a:latin typeface="Century Gothic" pitchFamily="34" charset="0"/>
              </a:rPr>
              <a:t>5.   If 2 </a:t>
            </a:r>
            <a:r>
              <a:rPr lang="en-US" altLang="en-US" sz="1400" b="1">
                <a:solidFill>
                  <a:srgbClr val="FFC000"/>
                </a:solidFill>
                <a:latin typeface="Century Gothic" pitchFamily="34" charset="0"/>
                <a:ea typeface="Cambria Math" pitchFamily="18" charset="0"/>
                <a:cs typeface="Cambria Math" pitchFamily="18" charset="0"/>
              </a:rPr>
              <a:t>∡’s have the same measure, then they are </a:t>
            </a:r>
            <a:r>
              <a:rPr lang="en-US" altLang="en-US" sz="1400" b="1">
                <a:solidFill>
                  <a:srgbClr val="FFC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≅</a:t>
            </a:r>
            <a:endParaRPr lang="en-US" altLang="en-US" sz="1400" b="1">
              <a:solidFill>
                <a:srgbClr val="FFC000"/>
              </a:solidFill>
              <a:latin typeface="Century Gothic" pitchFamily="34" charset="0"/>
              <a:ea typeface="Cambria Math" pitchFamily="18" charset="0"/>
              <a:cs typeface="Cambria Math" pitchFamily="18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0" y="4038600"/>
            <a:ext cx="381000" cy="3048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0" y="5029200"/>
            <a:ext cx="381000" cy="3048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1371600" y="5562600"/>
            <a:ext cx="381000" cy="3048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962400" y="4267200"/>
            <a:ext cx="457200" cy="4572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6248400" y="4267200"/>
            <a:ext cx="457200" cy="4572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4" name="Straight Arrow Connector 73"/>
          <p:cNvCxnSpPr/>
          <p:nvPr/>
        </p:nvCxnSpPr>
        <p:spPr>
          <a:xfrm flipH="1" flipV="1">
            <a:off x="5257800" y="5181600"/>
            <a:ext cx="914400" cy="1066800"/>
          </a:xfrm>
          <a:prstGeom prst="straightConnector1">
            <a:avLst/>
          </a:prstGeom>
          <a:ln w="28575">
            <a:solidFill>
              <a:srgbClr val="00B0F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 flipV="1">
            <a:off x="5334000" y="6172200"/>
            <a:ext cx="838200" cy="152400"/>
          </a:xfrm>
          <a:prstGeom prst="straightConnector1">
            <a:avLst/>
          </a:prstGeom>
          <a:ln w="28575">
            <a:solidFill>
              <a:srgbClr val="00B0F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228600" y="2590800"/>
            <a:ext cx="8763000" cy="3810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76200" y="3581400"/>
            <a:ext cx="3581400" cy="3048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>
          <a:xfrm>
            <a:off x="152400" y="6400800"/>
            <a:ext cx="733425" cy="274638"/>
          </a:xfrm>
        </p:spPr>
        <p:txBody>
          <a:bodyPr/>
          <a:lstStyle/>
          <a:p>
            <a:pPr>
              <a:defRPr/>
            </a:pPr>
            <a:fld id="{54996B8A-47EA-4710-8E85-BFE85354DF3D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17</a:t>
            </a:fld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2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9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1" grpId="0" animBg="1"/>
      <p:bldP spid="13" grpId="0"/>
      <p:bldP spid="23" grpId="0" animBg="1"/>
      <p:bldP spid="24" grpId="0"/>
      <p:bldP spid="25" grpId="0"/>
      <p:bldP spid="27" grpId="0"/>
      <p:bldP spid="32" grpId="0"/>
      <p:bldP spid="33" grpId="0"/>
      <p:bldP spid="36" grpId="0"/>
      <p:bldP spid="37" grpId="0"/>
      <p:bldP spid="38" grpId="0"/>
      <p:bldP spid="39" grpId="0"/>
      <p:bldP spid="40" grpId="0"/>
      <p:bldP spid="49" grpId="0"/>
      <p:bldP spid="49" grpId="1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5" grpId="0"/>
      <p:bldP spid="66" grpId="0" animBg="1"/>
      <p:bldP spid="67" grpId="0" animBg="1"/>
      <p:bldP spid="68" grpId="0" animBg="1"/>
      <p:bldP spid="69" grpId="0" animBg="1"/>
      <p:bldP spid="70" grpId="0" animBg="1"/>
      <p:bldP spid="8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81000" y="1458913"/>
            <a:ext cx="822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AE77D7"/>
                </a:solidFill>
                <a:latin typeface="Century Gothic" pitchFamily="34" charset="0"/>
              </a:rPr>
              <a:t>1.5  Identify bisectors and trisectors of segments and angles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743200" y="2057400"/>
            <a:ext cx="2895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Related Vocabulary</a:t>
            </a:r>
          </a:p>
        </p:txBody>
      </p:sp>
      <p:sp>
        <p:nvSpPr>
          <p:cNvPr id="25604" name="TextBox 22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219200" y="27432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BISECT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629400" y="27432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BISECTOR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886200" y="32766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MIDPOINT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981200" y="41148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TRISECT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324600" y="4114800"/>
            <a:ext cx="152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TRISECTORS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276600" y="5029200"/>
            <a:ext cx="2895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TRISECTION POINTS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Chapter 1, Section 5:  “Division of Segments and Angles”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66B23F-9DED-47FC-93B4-874C892D0B58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18</a:t>
            </a:fld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2" grpId="0" animBg="1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3"/>
          <p:cNvSpPr txBox="1">
            <a:spLocks noChangeArrowheads="1"/>
          </p:cNvSpPr>
          <p:nvPr/>
        </p:nvSpPr>
        <p:spPr bwMode="auto">
          <a:xfrm>
            <a:off x="381000" y="1458913"/>
            <a:ext cx="822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AE77D7"/>
                </a:solidFill>
                <a:latin typeface="Century Gothic" pitchFamily="34" charset="0"/>
              </a:rPr>
              <a:t>1.5  Identify bisectors and trisectors of segments and angles</a:t>
            </a:r>
          </a:p>
        </p:txBody>
      </p:sp>
      <p:sp>
        <p:nvSpPr>
          <p:cNvPr id="26627" name="TextBox 21"/>
          <p:cNvSpPr txBox="1">
            <a:spLocks noChangeArrowheads="1"/>
          </p:cNvSpPr>
          <p:nvPr/>
        </p:nvSpPr>
        <p:spPr bwMode="auto">
          <a:xfrm>
            <a:off x="2743200" y="2057400"/>
            <a:ext cx="2895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Related Vocabulary</a:t>
            </a:r>
          </a:p>
        </p:txBody>
      </p:sp>
      <p:sp>
        <p:nvSpPr>
          <p:cNvPr id="26628" name="TextBox 22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09600" y="27432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BISECT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429000" y="26670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BISECTOR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172200" y="26670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MIDPOINT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Chapter 1, Section 5:  “Division of Segments and Angles”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752600" y="1524000"/>
            <a:ext cx="1066800" cy="304800"/>
          </a:xfrm>
          <a:prstGeom prst="rect">
            <a:avLst/>
          </a:prstGeom>
          <a:noFill/>
          <a:ln>
            <a:solidFill>
              <a:srgbClr val="AE77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2514600" y="4953000"/>
            <a:ext cx="3733800" cy="0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4359275" y="4876800"/>
            <a:ext cx="136525" cy="136525"/>
          </a:xfrm>
          <a:prstGeom prst="ellipse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609600" y="3135313"/>
            <a:ext cx="1981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FF00"/>
                </a:solidFill>
                <a:latin typeface="Century Gothic" pitchFamily="34" charset="0"/>
              </a:rPr>
              <a:t>(verb) to divide into two congruent parts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3352800" y="3124200"/>
            <a:ext cx="2209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FF00"/>
                </a:solidFill>
                <a:latin typeface="Century Gothic" pitchFamily="34" charset="0"/>
              </a:rPr>
              <a:t>(noun) the </a:t>
            </a:r>
            <a:r>
              <a:rPr lang="en-US" altLang="en-US" sz="1200" b="1">
                <a:solidFill>
                  <a:srgbClr val="00FF00"/>
                </a:solidFill>
                <a:latin typeface="Century Gothic" pitchFamily="34" charset="0"/>
              </a:rPr>
              <a:t>POINT</a:t>
            </a:r>
            <a:r>
              <a:rPr lang="en-US" altLang="en-US" sz="1200">
                <a:solidFill>
                  <a:srgbClr val="00FF00"/>
                </a:solidFill>
                <a:latin typeface="Century Gothic" pitchFamily="34" charset="0"/>
              </a:rPr>
              <a:t> that divides a segment into two congruent segments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6096000" y="3124200"/>
            <a:ext cx="2209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FF00"/>
                </a:solidFill>
                <a:latin typeface="Century Gothic" pitchFamily="34" charset="0"/>
              </a:rPr>
              <a:t>(noun) the name of the point that divides a segment into two congruent segments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143000" y="5410200"/>
            <a:ext cx="6477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00FF"/>
                </a:solidFill>
                <a:latin typeface="Century Gothic" pitchFamily="34" charset="0"/>
              </a:rPr>
              <a:t>Question:  Is it possible for a </a:t>
            </a:r>
            <a:r>
              <a:rPr lang="en-US" altLang="en-US" sz="2800" b="1" u="sng">
                <a:solidFill>
                  <a:srgbClr val="00FF00"/>
                </a:solidFill>
                <a:latin typeface="Script MT Bold" pitchFamily="66" charset="0"/>
              </a:rPr>
              <a:t>line</a:t>
            </a:r>
            <a:r>
              <a:rPr lang="en-US" altLang="en-US" b="1">
                <a:solidFill>
                  <a:srgbClr val="FF00FF"/>
                </a:solidFill>
                <a:latin typeface="Century Gothic" pitchFamily="34" charset="0"/>
              </a:rPr>
              <a:t> to have a MIDPOINT?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343400" y="1524000"/>
            <a:ext cx="1447800" cy="304800"/>
          </a:xfrm>
          <a:prstGeom prst="rect">
            <a:avLst/>
          </a:prstGeom>
          <a:noFill/>
          <a:ln>
            <a:solidFill>
              <a:srgbClr val="AE77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3352800" y="4724400"/>
            <a:ext cx="0" cy="533400"/>
          </a:xfrm>
          <a:prstGeom prst="line">
            <a:avLst/>
          </a:prstGeom>
          <a:ln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334000" y="4724400"/>
            <a:ext cx="0" cy="533400"/>
          </a:xfrm>
          <a:prstGeom prst="line">
            <a:avLst/>
          </a:prstGeom>
          <a:ln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152400" y="6030913"/>
            <a:ext cx="8763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00FF"/>
                </a:solidFill>
                <a:latin typeface="Century Gothic" pitchFamily="34" charset="0"/>
              </a:rPr>
              <a:t>Question:  How would you know if the segment above had been  </a:t>
            </a:r>
            <a:r>
              <a:rPr lang="en-US" altLang="en-US" b="1" u="sng">
                <a:solidFill>
                  <a:srgbClr val="00FF00"/>
                </a:solidFill>
                <a:latin typeface="Century Gothic" pitchFamily="34" charset="0"/>
              </a:rPr>
              <a:t>TRISECTED</a:t>
            </a:r>
            <a:r>
              <a:rPr lang="en-US" altLang="en-US" b="1">
                <a:solidFill>
                  <a:srgbClr val="FF00FF"/>
                </a:solidFill>
                <a:latin typeface="Century Gothic" pitchFamily="34" charset="0"/>
              </a:rPr>
              <a:t> ?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9649B6-FDAA-419D-8F4A-49C3B84A5260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19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31" grpId="0" animBg="1"/>
      <p:bldP spid="34" grpId="0" animBg="1"/>
      <p:bldP spid="34" grpId="1" animBg="1"/>
      <p:bldP spid="34" grpId="2" animBg="1"/>
      <p:bldP spid="35" grpId="0"/>
      <p:bldP spid="36" grpId="0"/>
      <p:bldP spid="37" grpId="0"/>
      <p:bldP spid="38" grpId="0"/>
      <p:bldP spid="39" grpId="0" animBg="1"/>
      <p:bldP spid="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Page 53, Chapter Summary:  Concepts and Procedures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8382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After studying this </a:t>
            </a:r>
            <a:r>
              <a:rPr lang="en-US" b="1" i="1" u="sng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CHAPTER</a:t>
            </a:r>
            <a:r>
              <a:rPr lang="en-US" b="1" i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, you should be able to . . 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" y="1371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Century Gothic" pitchFamily="34" charset="0"/>
              </a:rPr>
              <a:t>1.1  Recognize points, lines, segments, rays, angles, and triangles.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16764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1.2  Measure segments and angles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" y="19812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1.2  Classify angles and name the parts of a degree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7200" y="22860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1.2  Recognize congruent angles and segments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7200" y="25908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1.3  Recognize collinear and noncollinear points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57200" y="2895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1.3  Recognize when a point is between two other points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57200" y="32004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1.3  Apply the triangle inequality principle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57200" y="35052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1.3  Correctly interpret geometric diagrams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57200" y="38100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B0F0"/>
                </a:solidFill>
                <a:latin typeface="Century Gothic" pitchFamily="34" charset="0"/>
              </a:rPr>
              <a:t>1.4  Write simple two-column proofs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57200" y="41148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AE77D7"/>
                </a:solidFill>
                <a:latin typeface="Century Gothic" pitchFamily="34" charset="0"/>
              </a:rPr>
              <a:t>1.5  Identify bisectors and trisectors of segments and angles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57200" y="4419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FF"/>
                </a:solidFill>
                <a:latin typeface="Century Gothic" pitchFamily="34" charset="0"/>
              </a:rPr>
              <a:t>1.6  Write paragraph proofs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47244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1.7  Recognize that geometry is based on a deductive structure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57200" y="50292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1.7  Identify undefined terms, postulates, and definitions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57200" y="53340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1.7  Understand the characteristics and application of theorems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57200" y="5573713"/>
            <a:ext cx="8229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1.8  Recognize conditional statements and the negation, the converse,</a:t>
            </a:r>
          </a:p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       the inverse, and the contrapositive of a statement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57200" y="6107113"/>
            <a:ext cx="822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1.8  Use the chain-rule to draw conclusions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7200" y="6411913"/>
            <a:ext cx="82296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entury Gothic" pitchFamily="34" charset="0"/>
              </a:rPr>
              <a:t>1.9  Solve probability problems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4AE6BA-E14D-4A8A-8ECA-88AFC549B3C7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2</a:t>
            </a:fld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13"/>
          <p:cNvSpPr txBox="1">
            <a:spLocks noChangeArrowheads="1"/>
          </p:cNvSpPr>
          <p:nvPr/>
        </p:nvSpPr>
        <p:spPr bwMode="auto">
          <a:xfrm>
            <a:off x="381000" y="1458913"/>
            <a:ext cx="822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AE77D7"/>
                </a:solidFill>
                <a:latin typeface="Century Gothic" pitchFamily="34" charset="0"/>
              </a:rPr>
              <a:t>1.5  Identify bisectors and trisectors of segments and angles</a:t>
            </a:r>
          </a:p>
        </p:txBody>
      </p:sp>
      <p:sp>
        <p:nvSpPr>
          <p:cNvPr id="27651" name="TextBox 21"/>
          <p:cNvSpPr txBox="1">
            <a:spLocks noChangeArrowheads="1"/>
          </p:cNvSpPr>
          <p:nvPr/>
        </p:nvSpPr>
        <p:spPr bwMode="auto">
          <a:xfrm>
            <a:off x="2743200" y="2057400"/>
            <a:ext cx="2895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Related Vocabulary</a:t>
            </a:r>
          </a:p>
        </p:txBody>
      </p:sp>
      <p:sp>
        <p:nvSpPr>
          <p:cNvPr id="27652" name="TextBox 22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09600" y="27432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BISECT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248400" y="26670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BISECTOR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Chapter 1, Section 5:  “Division of Segments and Angles”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752600" y="1524000"/>
            <a:ext cx="1066800" cy="304800"/>
          </a:xfrm>
          <a:prstGeom prst="rect">
            <a:avLst/>
          </a:prstGeom>
          <a:noFill/>
          <a:ln>
            <a:solidFill>
              <a:srgbClr val="AE77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066800" y="5334000"/>
            <a:ext cx="5181600" cy="0"/>
          </a:xfrm>
          <a:prstGeom prst="line">
            <a:avLst/>
          </a:prstGeom>
          <a:ln w="571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609600" y="3135313"/>
            <a:ext cx="1981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FF00"/>
                </a:solidFill>
                <a:latin typeface="Century Gothic" pitchFamily="34" charset="0"/>
              </a:rPr>
              <a:t>(verb) to divide into two congruent parts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172200" y="3200400"/>
            <a:ext cx="2209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FF00"/>
                </a:solidFill>
                <a:latin typeface="Century Gothic" pitchFamily="34" charset="0"/>
              </a:rPr>
              <a:t>(noun) the </a:t>
            </a:r>
            <a:r>
              <a:rPr lang="en-US" altLang="en-US" sz="1200" b="1">
                <a:solidFill>
                  <a:srgbClr val="00FF00"/>
                </a:solidFill>
                <a:latin typeface="Century Gothic" pitchFamily="34" charset="0"/>
              </a:rPr>
              <a:t>RAY</a:t>
            </a:r>
            <a:r>
              <a:rPr lang="en-US" altLang="en-US" sz="1200">
                <a:solidFill>
                  <a:srgbClr val="00FF00"/>
                </a:solidFill>
                <a:latin typeface="Century Gothic" pitchFamily="34" charset="0"/>
              </a:rPr>
              <a:t> that divides an angle into two congruent angles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914400" y="5638800"/>
            <a:ext cx="678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00FF"/>
                </a:solidFill>
                <a:latin typeface="Century Gothic" pitchFamily="34" charset="0"/>
              </a:rPr>
              <a:t>Question:  Is it possible for an </a:t>
            </a:r>
            <a:r>
              <a:rPr lang="en-US" altLang="en-US" sz="2400" b="1" u="sng">
                <a:solidFill>
                  <a:srgbClr val="00FF00"/>
                </a:solidFill>
                <a:latin typeface="Script MT Bold" pitchFamily="66" charset="0"/>
              </a:rPr>
              <a:t>angle</a:t>
            </a:r>
            <a:r>
              <a:rPr lang="en-US" altLang="en-US" b="1">
                <a:solidFill>
                  <a:srgbClr val="FF00FF"/>
                </a:solidFill>
                <a:latin typeface="Century Gothic" pitchFamily="34" charset="0"/>
              </a:rPr>
              <a:t> to have a MIDPOINT?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514600" y="2590800"/>
            <a:ext cx="1905000" cy="2751138"/>
          </a:xfrm>
          <a:prstGeom prst="line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rc 20"/>
          <p:cNvSpPr/>
          <p:nvPr/>
        </p:nvSpPr>
        <p:spPr>
          <a:xfrm>
            <a:off x="1508125" y="3581400"/>
            <a:ext cx="3216275" cy="4114800"/>
          </a:xfrm>
          <a:prstGeom prst="arc">
            <a:avLst>
              <a:gd name="adj1" fmla="val 16565146"/>
              <a:gd name="adj2" fmla="val 2138778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581400" y="3657600"/>
            <a:ext cx="136525" cy="136525"/>
          </a:xfrm>
          <a:prstGeom prst="ellipse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648200" y="5257800"/>
            <a:ext cx="136525" cy="136525"/>
          </a:xfrm>
          <a:prstGeom prst="ellipse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Arc 28"/>
          <p:cNvSpPr/>
          <p:nvPr/>
        </p:nvSpPr>
        <p:spPr>
          <a:xfrm>
            <a:off x="4953000" y="3657600"/>
            <a:ext cx="838200" cy="8382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Arc 31"/>
          <p:cNvSpPr/>
          <p:nvPr/>
        </p:nvSpPr>
        <p:spPr>
          <a:xfrm flipV="1">
            <a:off x="4953000" y="3200400"/>
            <a:ext cx="838200" cy="8382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2544763" y="3733800"/>
            <a:ext cx="3475037" cy="1600200"/>
          </a:xfrm>
          <a:prstGeom prst="line">
            <a:avLst/>
          </a:prstGeom>
          <a:ln w="19050">
            <a:solidFill>
              <a:srgbClr val="00FF0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5638800" y="3810000"/>
            <a:ext cx="136525" cy="136525"/>
          </a:xfrm>
          <a:prstGeom prst="ellipse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438400" y="5273675"/>
            <a:ext cx="136525" cy="136525"/>
          </a:xfrm>
          <a:prstGeom prst="ellipse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2743200" y="4648200"/>
            <a:ext cx="609600" cy="762000"/>
            <a:chOff x="2743200" y="4648200"/>
            <a:chExt cx="609600" cy="762000"/>
          </a:xfrm>
        </p:grpSpPr>
        <p:sp>
          <p:nvSpPr>
            <p:cNvPr id="59" name="Arc 58"/>
            <p:cNvSpPr/>
            <p:nvPr/>
          </p:nvSpPr>
          <p:spPr>
            <a:xfrm>
              <a:off x="2743200" y="4648200"/>
              <a:ext cx="533400" cy="762000"/>
            </a:xfrm>
            <a:prstGeom prst="arc">
              <a:avLst>
                <a:gd name="adj1" fmla="val 16200000"/>
                <a:gd name="adj2" fmla="val 20561304"/>
              </a:avLst>
            </a:prstGeom>
            <a:ln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62" name="Straight Connector 61"/>
            <p:cNvCxnSpPr/>
            <p:nvPr/>
          </p:nvCxnSpPr>
          <p:spPr>
            <a:xfrm flipV="1">
              <a:off x="3048000" y="4648200"/>
              <a:ext cx="304800" cy="228600"/>
            </a:xfrm>
            <a:prstGeom prst="line">
              <a:avLst/>
            </a:prstGeom>
            <a:ln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67"/>
          <p:cNvGrpSpPr>
            <a:grpSpLocks/>
          </p:cNvGrpSpPr>
          <p:nvPr/>
        </p:nvGrpSpPr>
        <p:grpSpPr bwMode="auto">
          <a:xfrm>
            <a:off x="2908300" y="4940300"/>
            <a:ext cx="749300" cy="685800"/>
            <a:chOff x="2908016" y="4940341"/>
            <a:chExt cx="749584" cy="685800"/>
          </a:xfrm>
        </p:grpSpPr>
        <p:sp>
          <p:nvSpPr>
            <p:cNvPr id="60" name="Arc 59"/>
            <p:cNvSpPr/>
            <p:nvPr/>
          </p:nvSpPr>
          <p:spPr>
            <a:xfrm rot="1892691">
              <a:off x="2908016" y="4940341"/>
              <a:ext cx="533602" cy="685800"/>
            </a:xfrm>
            <a:prstGeom prst="arc">
              <a:avLst>
                <a:gd name="adj1" fmla="val 16200000"/>
                <a:gd name="adj2" fmla="val 20710508"/>
              </a:avLst>
            </a:prstGeom>
            <a:ln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63" name="Straight Connector 62"/>
            <p:cNvCxnSpPr/>
            <p:nvPr/>
          </p:nvCxnSpPr>
          <p:spPr>
            <a:xfrm flipV="1">
              <a:off x="3276456" y="5105441"/>
              <a:ext cx="381144" cy="76200"/>
            </a:xfrm>
            <a:prstGeom prst="line">
              <a:avLst/>
            </a:prstGeom>
            <a:ln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Rectangle 65"/>
          <p:cNvSpPr/>
          <p:nvPr/>
        </p:nvSpPr>
        <p:spPr>
          <a:xfrm>
            <a:off x="5791200" y="1524000"/>
            <a:ext cx="1295400" cy="304800"/>
          </a:xfrm>
          <a:prstGeom prst="rect">
            <a:avLst/>
          </a:prstGeom>
          <a:noFill/>
          <a:ln>
            <a:solidFill>
              <a:srgbClr val="AE77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152400" y="6030913"/>
            <a:ext cx="8763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00FF"/>
                </a:solidFill>
                <a:latin typeface="Century Gothic" pitchFamily="34" charset="0"/>
              </a:rPr>
              <a:t>Question:  How would you know the angle above had been </a:t>
            </a:r>
            <a:r>
              <a:rPr lang="en-US" altLang="en-US" b="1" i="1" u="sng">
                <a:solidFill>
                  <a:srgbClr val="00FF00"/>
                </a:solidFill>
                <a:latin typeface="Century Gothic" pitchFamily="34" charset="0"/>
              </a:rPr>
              <a:t>TRISECTED</a:t>
            </a:r>
            <a:r>
              <a:rPr lang="en-US" altLang="en-US" b="1">
                <a:solidFill>
                  <a:srgbClr val="FF00FF"/>
                </a:solidFill>
                <a:latin typeface="Century Gothic" pitchFamily="34" charset="0"/>
              </a:rPr>
              <a:t> ?</a:t>
            </a:r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E8ED6-97BE-40BF-88E9-5BA59C13C471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20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026" name="Picture 2" descr="C:\Documents and Settings\Administrator\Local Settings\Temporary Internet Files\Content.IE5\V966NZGL\MM900296965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14973" flipH="1">
            <a:off x="4613275" y="4687888"/>
            <a:ext cx="5715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2" descr="C:\Documents and Settings\Administrator\Local Settings\Temporary Internet Files\Content.IE5\V966NZGL\MM900296965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14973" flipH="1">
            <a:off x="3546475" y="3208338"/>
            <a:ext cx="5715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2" descr="C:\Documents and Settings\Administrator\Local Settings\Temporary Internet Files\Content.IE5\V966NZGL\MM900296965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14973" flipH="1">
            <a:off x="2403475" y="4808538"/>
            <a:ext cx="5715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9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31" grpId="0" animBg="1"/>
      <p:bldP spid="35" grpId="0"/>
      <p:bldP spid="36" grpId="0"/>
      <p:bldP spid="38" grpId="0"/>
      <p:bldP spid="27" grpId="0" animBg="1"/>
      <p:bldP spid="28" grpId="0" animBg="1"/>
      <p:bldP spid="39" grpId="0" animBg="1"/>
      <p:bldP spid="34" grpId="0" animBg="1"/>
      <p:bldP spid="66" grpId="0" animBg="1"/>
      <p:bldP spid="6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3"/>
          <p:cNvSpPr txBox="1">
            <a:spLocks noChangeArrowheads="1"/>
          </p:cNvSpPr>
          <p:nvPr/>
        </p:nvSpPr>
        <p:spPr bwMode="auto">
          <a:xfrm>
            <a:off x="381000" y="1458913"/>
            <a:ext cx="822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AE77D7"/>
                </a:solidFill>
                <a:latin typeface="Century Gothic" pitchFamily="34" charset="0"/>
              </a:rPr>
              <a:t>1.5  Identify bisectors and trisectors of segments and angles</a:t>
            </a:r>
          </a:p>
        </p:txBody>
      </p:sp>
      <p:sp>
        <p:nvSpPr>
          <p:cNvPr id="28675" name="TextBox 21"/>
          <p:cNvSpPr txBox="1">
            <a:spLocks noChangeArrowheads="1"/>
          </p:cNvSpPr>
          <p:nvPr/>
        </p:nvSpPr>
        <p:spPr bwMode="auto">
          <a:xfrm>
            <a:off x="3048000" y="2057400"/>
            <a:ext cx="2895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Related Vocabulary</a:t>
            </a:r>
          </a:p>
        </p:txBody>
      </p:sp>
      <p:sp>
        <p:nvSpPr>
          <p:cNvPr id="28676" name="TextBox 22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371600" y="26670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TRISECT -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391400" y="3124200"/>
            <a:ext cx="152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TRISECTORS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33400" y="3505200"/>
            <a:ext cx="2895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TRISECTION POINTS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Chapter 1, Section 5:  “Division of Segments and Angles”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276600" y="1524000"/>
            <a:ext cx="3810000" cy="304800"/>
          </a:xfrm>
          <a:prstGeom prst="rect">
            <a:avLst/>
          </a:prstGeom>
          <a:noFill/>
          <a:ln>
            <a:solidFill>
              <a:srgbClr val="AE77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304800" y="4572000"/>
            <a:ext cx="3733800" cy="0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733800" y="5943600"/>
            <a:ext cx="5181600" cy="0"/>
          </a:xfrm>
          <a:prstGeom prst="line">
            <a:avLst/>
          </a:prstGeom>
          <a:ln w="571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257800" y="3200400"/>
            <a:ext cx="1905000" cy="2751138"/>
          </a:xfrm>
          <a:prstGeom prst="line">
            <a:avLst/>
          </a:prstGeom>
          <a:ln w="571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2759075" y="4495800"/>
            <a:ext cx="136525" cy="136525"/>
          </a:xfrm>
          <a:prstGeom prst="ellipse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463675" y="4495800"/>
            <a:ext cx="136525" cy="136525"/>
          </a:xfrm>
          <a:prstGeom prst="ellipse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5257800" y="3886200"/>
            <a:ext cx="2895600" cy="2057400"/>
          </a:xfrm>
          <a:prstGeom prst="line">
            <a:avLst/>
          </a:prstGeom>
          <a:ln w="19050">
            <a:solidFill>
              <a:srgbClr val="00FF0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6" idx="6"/>
          </p:cNvCxnSpPr>
          <p:nvPr/>
        </p:nvCxnSpPr>
        <p:spPr>
          <a:xfrm flipV="1">
            <a:off x="5318125" y="4876800"/>
            <a:ext cx="3292475" cy="1058863"/>
          </a:xfrm>
          <a:prstGeom prst="line">
            <a:avLst/>
          </a:prstGeom>
          <a:ln w="19050">
            <a:solidFill>
              <a:srgbClr val="00FF0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2286000" y="2695575"/>
            <a:ext cx="5257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200">
                <a:solidFill>
                  <a:srgbClr val="00FF00"/>
                </a:solidFill>
                <a:latin typeface="Century Gothic" pitchFamily="34" charset="0"/>
              </a:rPr>
              <a:t>(verb) to divide a segment or angle into </a:t>
            </a:r>
            <a:r>
              <a:rPr lang="en-US" altLang="en-US" sz="1200" b="1" u="sng">
                <a:solidFill>
                  <a:srgbClr val="00FF00"/>
                </a:solidFill>
                <a:latin typeface="Century Gothic" pitchFamily="34" charset="0"/>
              </a:rPr>
              <a:t>THREE</a:t>
            </a:r>
            <a:r>
              <a:rPr lang="en-US" altLang="en-US" sz="1200">
                <a:solidFill>
                  <a:srgbClr val="00FF00"/>
                </a:solidFill>
                <a:latin typeface="Century Gothic" pitchFamily="34" charset="0"/>
              </a:rPr>
              <a:t> congruent parts.</a:t>
            </a: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5715000" y="4953000"/>
            <a:ext cx="609600" cy="762000"/>
            <a:chOff x="2743200" y="4648200"/>
            <a:chExt cx="609600" cy="762000"/>
          </a:xfrm>
        </p:grpSpPr>
        <p:sp>
          <p:nvSpPr>
            <p:cNvPr id="40" name="Arc 39"/>
            <p:cNvSpPr/>
            <p:nvPr/>
          </p:nvSpPr>
          <p:spPr>
            <a:xfrm>
              <a:off x="2743200" y="4648200"/>
              <a:ext cx="533400" cy="762000"/>
            </a:xfrm>
            <a:prstGeom prst="arc">
              <a:avLst>
                <a:gd name="adj1" fmla="val 16200000"/>
                <a:gd name="adj2" fmla="val 20561304"/>
              </a:avLst>
            </a:prstGeom>
            <a:ln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41" name="Straight Connector 40"/>
            <p:cNvCxnSpPr/>
            <p:nvPr/>
          </p:nvCxnSpPr>
          <p:spPr>
            <a:xfrm flipV="1">
              <a:off x="3048000" y="4648200"/>
              <a:ext cx="304800" cy="228600"/>
            </a:xfrm>
            <a:prstGeom prst="line">
              <a:avLst/>
            </a:prstGeom>
            <a:ln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41"/>
          <p:cNvGrpSpPr>
            <a:grpSpLocks/>
          </p:cNvGrpSpPr>
          <p:nvPr/>
        </p:nvGrpSpPr>
        <p:grpSpPr bwMode="auto">
          <a:xfrm rot="642232">
            <a:off x="5856288" y="5230813"/>
            <a:ext cx="609600" cy="762000"/>
            <a:chOff x="2743200" y="4648200"/>
            <a:chExt cx="609600" cy="762000"/>
          </a:xfrm>
        </p:grpSpPr>
        <p:sp>
          <p:nvSpPr>
            <p:cNvPr id="43" name="Arc 42"/>
            <p:cNvSpPr/>
            <p:nvPr/>
          </p:nvSpPr>
          <p:spPr>
            <a:xfrm>
              <a:off x="2740828" y="4647771"/>
              <a:ext cx="533400" cy="762000"/>
            </a:xfrm>
            <a:prstGeom prst="arc">
              <a:avLst>
                <a:gd name="adj1" fmla="val 16200000"/>
                <a:gd name="adj2" fmla="val 20561304"/>
              </a:avLst>
            </a:prstGeom>
            <a:ln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44" name="Straight Connector 43"/>
            <p:cNvCxnSpPr/>
            <p:nvPr/>
          </p:nvCxnSpPr>
          <p:spPr>
            <a:xfrm flipV="1">
              <a:off x="3043532" y="4646211"/>
              <a:ext cx="304800" cy="228600"/>
            </a:xfrm>
            <a:prstGeom prst="line">
              <a:avLst/>
            </a:prstGeom>
            <a:ln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44"/>
          <p:cNvGrpSpPr>
            <a:grpSpLocks/>
          </p:cNvGrpSpPr>
          <p:nvPr/>
        </p:nvGrpSpPr>
        <p:grpSpPr bwMode="auto">
          <a:xfrm rot="1055252">
            <a:off x="6045200" y="5561013"/>
            <a:ext cx="609600" cy="762000"/>
            <a:chOff x="2743200" y="4648200"/>
            <a:chExt cx="609600" cy="762000"/>
          </a:xfrm>
        </p:grpSpPr>
        <p:sp>
          <p:nvSpPr>
            <p:cNvPr id="46" name="Arc 45"/>
            <p:cNvSpPr/>
            <p:nvPr/>
          </p:nvSpPr>
          <p:spPr>
            <a:xfrm>
              <a:off x="2740184" y="4644579"/>
              <a:ext cx="533400" cy="762000"/>
            </a:xfrm>
            <a:prstGeom prst="arc">
              <a:avLst>
                <a:gd name="adj1" fmla="val 16200000"/>
                <a:gd name="adj2" fmla="val 20561304"/>
              </a:avLst>
            </a:prstGeom>
            <a:ln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47" name="Straight Connector 46"/>
            <p:cNvCxnSpPr/>
            <p:nvPr/>
          </p:nvCxnSpPr>
          <p:spPr>
            <a:xfrm flipV="1">
              <a:off x="3043663" y="4646476"/>
              <a:ext cx="304800" cy="228600"/>
            </a:xfrm>
            <a:prstGeom prst="line">
              <a:avLst/>
            </a:prstGeom>
            <a:ln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8" name="Straight Connector 47"/>
          <p:cNvCxnSpPr/>
          <p:nvPr/>
        </p:nvCxnSpPr>
        <p:spPr>
          <a:xfrm>
            <a:off x="838200" y="4267200"/>
            <a:ext cx="0" cy="533400"/>
          </a:xfrm>
          <a:prstGeom prst="line">
            <a:avLst/>
          </a:prstGeom>
          <a:ln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133600" y="4267200"/>
            <a:ext cx="0" cy="533400"/>
          </a:xfrm>
          <a:prstGeom prst="line">
            <a:avLst/>
          </a:prstGeom>
          <a:ln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352800" y="4267200"/>
            <a:ext cx="0" cy="533400"/>
          </a:xfrm>
          <a:prstGeom prst="line">
            <a:avLst/>
          </a:prstGeom>
          <a:ln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181600" y="5867400"/>
            <a:ext cx="136525" cy="136525"/>
          </a:xfrm>
          <a:prstGeom prst="ellipse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3BDF3-4D9B-40C1-BDD4-AAF6A03D859F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21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3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3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3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12" grpId="0" animBg="1"/>
      <p:bldP spid="18" grpId="0" animBg="1"/>
      <p:bldP spid="18" grpId="1" animBg="1"/>
      <p:bldP spid="19" grpId="0" animBg="1"/>
      <p:bldP spid="19" grpId="1" animBg="1"/>
      <p:bldP spid="38" grpId="0"/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04800" y="1382713"/>
            <a:ext cx="822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FF"/>
                </a:solidFill>
                <a:latin typeface="Century Gothic" pitchFamily="34" charset="0"/>
              </a:rPr>
              <a:t>1.6  Write paragraph proofs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200400" y="1828800"/>
            <a:ext cx="2895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Related Vocabulary</a:t>
            </a:r>
          </a:p>
        </p:txBody>
      </p:sp>
      <p:sp>
        <p:nvSpPr>
          <p:cNvPr id="29700" name="TextBox 22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57200" y="2438400"/>
            <a:ext cx="2514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COUNTEREXAMPLE - 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81000" y="3352800"/>
            <a:ext cx="2667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PARAGRAPH PROOF -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Chapter 1, Section 6:  “Paragraph Proofs”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048000" y="2438400"/>
            <a:ext cx="5715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00FFFF"/>
                </a:solidFill>
                <a:latin typeface="Century Gothic" pitchFamily="34" charset="0"/>
              </a:rPr>
              <a:t>Facts that are inconsistent with theory – or an argument proving that a fact, hypothesis or mathematical theorem is not true.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971800" y="3352800"/>
            <a:ext cx="5715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00" b="1">
                <a:solidFill>
                  <a:srgbClr val="FF00FF"/>
                </a:solidFill>
                <a:latin typeface="Century Gothic" pitchFamily="34" charset="0"/>
              </a:rPr>
              <a:t>NOTE:</a:t>
            </a:r>
            <a:r>
              <a:rPr lang="en-US" altLang="en-US" sz="1600">
                <a:solidFill>
                  <a:srgbClr val="00FFFF"/>
                </a:solidFill>
                <a:latin typeface="Century Gothic" pitchFamily="34" charset="0"/>
              </a:rPr>
              <a:t>  This is an </a:t>
            </a:r>
            <a:r>
              <a:rPr lang="en-US" altLang="en-US" sz="1600" i="1" u="sng">
                <a:solidFill>
                  <a:srgbClr val="00FFFF"/>
                </a:solidFill>
                <a:latin typeface="Century Gothic" pitchFamily="34" charset="0"/>
              </a:rPr>
              <a:t>introduction</a:t>
            </a:r>
            <a:r>
              <a:rPr lang="en-US" altLang="en-US" sz="1600">
                <a:solidFill>
                  <a:srgbClr val="00FFFF"/>
                </a:solidFill>
                <a:latin typeface="Century Gothic" pitchFamily="34" charset="0"/>
              </a:rPr>
              <a:t> to the paragraph method of proof.  We will use the Paragraph form exclusively when we get to Indirect Proofs in Chapter 5.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667000" y="4191000"/>
            <a:ext cx="6477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00">
                <a:solidFill>
                  <a:srgbClr val="00FFFF"/>
                </a:solidFill>
                <a:latin typeface="Century Gothic" pitchFamily="34" charset="0"/>
              </a:rPr>
              <a:t>While paragraph proofs can also be used to prove a mathematical conclusion, you will mostly rely upon the two-column method to do so in this course.  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514600" y="5029200"/>
            <a:ext cx="6477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00">
                <a:solidFill>
                  <a:srgbClr val="00FFFF"/>
                </a:solidFill>
                <a:latin typeface="Century Gothic" pitchFamily="34" charset="0"/>
              </a:rPr>
              <a:t>When writing an “Indirect Proof” in paragraph form, </a:t>
            </a:r>
          </a:p>
          <a:p>
            <a:pPr algn="ctr" eaLnBrk="1" hangingPunct="1"/>
            <a:r>
              <a:rPr lang="en-US" altLang="en-US" sz="1600">
                <a:solidFill>
                  <a:srgbClr val="00FFFF"/>
                </a:solidFill>
                <a:latin typeface="Century Gothic" pitchFamily="34" charset="0"/>
              </a:rPr>
              <a:t>you will be attempting to arrive at a conclusion </a:t>
            </a:r>
          </a:p>
          <a:p>
            <a:pPr algn="ctr" eaLnBrk="1" hangingPunct="1"/>
            <a:r>
              <a:rPr lang="en-US" altLang="en-US" sz="1600">
                <a:solidFill>
                  <a:srgbClr val="00FFFF"/>
                </a:solidFill>
                <a:latin typeface="Century Gothic" pitchFamily="34" charset="0"/>
              </a:rPr>
              <a:t>by proving the alternative to it false.  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667000" y="5969000"/>
            <a:ext cx="6477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00">
                <a:solidFill>
                  <a:srgbClr val="00FFFF"/>
                </a:solidFill>
                <a:latin typeface="Century Gothic" pitchFamily="34" charset="0"/>
              </a:rPr>
              <a:t>Therefore, “Indirect Proof” can also be referred to as </a:t>
            </a:r>
          </a:p>
          <a:p>
            <a:pPr algn="ctr" eaLnBrk="1" hangingPunct="1"/>
            <a:r>
              <a:rPr lang="en-US" altLang="en-US" sz="1600">
                <a:solidFill>
                  <a:srgbClr val="00FFFF"/>
                </a:solidFill>
                <a:latin typeface="Century Gothic" pitchFamily="34" charset="0"/>
              </a:rPr>
              <a:t>“Proof by Contradiction.”  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04800" y="4354513"/>
            <a:ext cx="2057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Has THREE parts: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04800" y="4811713"/>
            <a:ext cx="2057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*  Introduction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04800" y="5345113"/>
            <a:ext cx="2057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*  Body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04800" y="58674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*  Conclusion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28600" y="4114800"/>
            <a:ext cx="2209800" cy="243840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76200" y="3668713"/>
            <a:ext cx="2667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FF"/>
                </a:solidFill>
                <a:latin typeface="Century Gothic" pitchFamily="34" charset="0"/>
              </a:rPr>
              <a:t>Like any good paper, 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6FA59B-DCAE-4015-B229-1DDA675B6EB6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22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2" grpId="0" animBg="1"/>
      <p:bldP spid="24" grpId="0"/>
      <p:bldP spid="25" grpId="0"/>
      <p:bldP spid="25" grpId="1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 animBg="1"/>
      <p:bldP spid="37" grpId="0"/>
      <p:bldP spid="37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04800" y="1371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1.7  Recognize that geometry is based on a deductive structure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04800" y="1752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1.7  Identify undefined terms, postulates, and definitions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04800" y="2133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1.7  Understand the characteristics and application of theorems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667000" y="2667000"/>
            <a:ext cx="2895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Related Vocabulary</a:t>
            </a:r>
          </a:p>
        </p:txBody>
      </p:sp>
      <p:sp>
        <p:nvSpPr>
          <p:cNvPr id="30726" name="TextBox 22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286000" y="4953000"/>
            <a:ext cx="2362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AE77D7"/>
                </a:solidFill>
                <a:latin typeface="Century Gothic" pitchFamily="34" charset="0"/>
              </a:rPr>
              <a:t>CONCLUSION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57200" y="3744913"/>
            <a:ext cx="3048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AE77D7"/>
                </a:solidFill>
                <a:latin typeface="Century Gothic" pitchFamily="34" charset="0"/>
              </a:rPr>
              <a:t>CONDITIONAL STATEMENT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810000" y="37338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AE77D7"/>
                </a:solidFill>
                <a:latin typeface="Century Gothic" pitchFamily="34" charset="0"/>
              </a:rPr>
              <a:t>CONVERSE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33400" y="4191000"/>
            <a:ext cx="2895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AE77D7"/>
                </a:solidFill>
                <a:latin typeface="Century Gothic" pitchFamily="34" charset="0"/>
              </a:rPr>
              <a:t>DEDUCTIVE STRUCTURE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33400" y="45720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AE77D7"/>
                </a:solidFill>
                <a:latin typeface="Century Gothic" pitchFamily="34" charset="0"/>
              </a:rPr>
              <a:t>DEFINITION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33400" y="49530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AE77D7"/>
                </a:solidFill>
                <a:latin typeface="Century Gothic" pitchFamily="34" charset="0"/>
              </a:rPr>
              <a:t>HYPOTHESIS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657600" y="41910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AE77D7"/>
                </a:solidFill>
                <a:latin typeface="Century Gothic" pitchFamily="34" charset="0"/>
              </a:rPr>
              <a:t>IMPLICATION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33400" y="54102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AE77D7"/>
                </a:solidFill>
                <a:latin typeface="Century Gothic" pitchFamily="34" charset="0"/>
              </a:rPr>
              <a:t>POSTULATE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Chapter 1, Section 7:  “Deductive Structure”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7189E-286E-4F21-9DB3-C2D284AF7EB4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23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2" grpId="0" animBg="1"/>
      <p:bldP spid="24" grpId="0"/>
      <p:bldP spid="25" grpId="0"/>
      <p:bldP spid="26" grpId="0"/>
      <p:bldP spid="29" grpId="0"/>
      <p:bldP spid="30" grpId="0"/>
      <p:bldP spid="31" grpId="0"/>
      <p:bldP spid="32" grpId="0"/>
      <p:bldP spid="3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15"/>
          <p:cNvSpPr txBox="1">
            <a:spLocks noChangeArrowheads="1"/>
          </p:cNvSpPr>
          <p:nvPr/>
        </p:nvSpPr>
        <p:spPr bwMode="auto">
          <a:xfrm>
            <a:off x="304800" y="1371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1.7  Recognize that geometry is based on a deductive structure</a:t>
            </a:r>
          </a:p>
        </p:txBody>
      </p:sp>
      <p:sp>
        <p:nvSpPr>
          <p:cNvPr id="31747" name="TextBox 16"/>
          <p:cNvSpPr txBox="1">
            <a:spLocks noChangeArrowheads="1"/>
          </p:cNvSpPr>
          <p:nvPr/>
        </p:nvSpPr>
        <p:spPr bwMode="auto">
          <a:xfrm>
            <a:off x="304800" y="1752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1.7  Identify undefined terms, postulates, and definitions</a:t>
            </a:r>
          </a:p>
        </p:txBody>
      </p:sp>
      <p:sp>
        <p:nvSpPr>
          <p:cNvPr id="31748" name="TextBox 17"/>
          <p:cNvSpPr txBox="1">
            <a:spLocks noChangeArrowheads="1"/>
          </p:cNvSpPr>
          <p:nvPr/>
        </p:nvSpPr>
        <p:spPr bwMode="auto">
          <a:xfrm>
            <a:off x="304800" y="2133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1.7  Understand the characteristics and application of theorems</a:t>
            </a:r>
          </a:p>
        </p:txBody>
      </p:sp>
      <p:sp>
        <p:nvSpPr>
          <p:cNvPr id="31749" name="TextBox 21"/>
          <p:cNvSpPr txBox="1">
            <a:spLocks noChangeArrowheads="1"/>
          </p:cNvSpPr>
          <p:nvPr/>
        </p:nvSpPr>
        <p:spPr bwMode="auto">
          <a:xfrm>
            <a:off x="3124200" y="2667000"/>
            <a:ext cx="2895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Related Vocabulary</a:t>
            </a:r>
          </a:p>
        </p:txBody>
      </p:sp>
      <p:sp>
        <p:nvSpPr>
          <p:cNvPr id="31750" name="TextBox 22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0" y="4343400"/>
            <a:ext cx="2895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6600"/>
                </a:solidFill>
                <a:latin typeface="Century Gothic" pitchFamily="34" charset="0"/>
              </a:rPr>
              <a:t>DEDUCTIVE STRUCTURE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28600" y="6259513"/>
            <a:ext cx="167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6600"/>
                </a:solidFill>
                <a:latin typeface="Century Gothic" pitchFamily="34" charset="0"/>
              </a:rPr>
              <a:t>DEFINITION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52400" y="5726113"/>
            <a:ext cx="167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6600"/>
                </a:solidFill>
                <a:latin typeface="Century Gothic" pitchFamily="34" charset="0"/>
              </a:rPr>
              <a:t>POSTULATE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Chapter 1, Section 7:  “Deductive Structure”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04800" y="1371600"/>
            <a:ext cx="7239000" cy="7620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667000" y="4343400"/>
            <a:ext cx="6477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6600"/>
                </a:solidFill>
                <a:latin typeface="Corbel" pitchFamily="34" charset="0"/>
              </a:rPr>
              <a:t> – conclusions are supported and proved by using allowable assumptions and statements that have been proved to be true.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28600" y="3200400"/>
            <a:ext cx="4419600" cy="923925"/>
          </a:xfrm>
          <a:prstGeom prst="rect">
            <a:avLst/>
          </a:prstGeom>
          <a:noFill/>
          <a:ln w="9525">
            <a:solidFill>
              <a:srgbClr val="9954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 u="sng">
                <a:solidFill>
                  <a:srgbClr val="FFFF00"/>
                </a:solidFill>
                <a:latin typeface="Corbel" pitchFamily="34" charset="0"/>
              </a:rPr>
              <a:t>Deductive reasoning </a:t>
            </a:r>
            <a:r>
              <a:rPr lang="en-US" altLang="en-US">
                <a:solidFill>
                  <a:srgbClr val="FFFF00"/>
                </a:solidFill>
                <a:latin typeface="Corbel" pitchFamily="34" charset="0"/>
              </a:rPr>
              <a:t>– the process of drawing a conclusion based on logical or reasonable information or facts.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648200" y="3200400"/>
            <a:ext cx="4343400" cy="923925"/>
          </a:xfrm>
          <a:prstGeom prst="rect">
            <a:avLst/>
          </a:prstGeom>
          <a:noFill/>
          <a:ln w="9525">
            <a:solidFill>
              <a:srgbClr val="9954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 u="sng">
                <a:solidFill>
                  <a:srgbClr val="FFFF00"/>
                </a:solidFill>
                <a:latin typeface="Corbel" pitchFamily="34" charset="0"/>
              </a:rPr>
              <a:t>Inductive reasoning </a:t>
            </a:r>
            <a:r>
              <a:rPr lang="en-US" altLang="en-US">
                <a:solidFill>
                  <a:srgbClr val="FFFF00"/>
                </a:solidFill>
                <a:latin typeface="Corbel" pitchFamily="34" charset="0"/>
              </a:rPr>
              <a:t>– reaching a conclusion based on observation alone.  Generalizing.</a:t>
            </a:r>
          </a:p>
        </p:txBody>
      </p:sp>
      <p:sp>
        <p:nvSpPr>
          <p:cNvPr id="28" name="Multiply 27"/>
          <p:cNvSpPr/>
          <p:nvPr/>
        </p:nvSpPr>
        <p:spPr>
          <a:xfrm>
            <a:off x="4191000" y="3200400"/>
            <a:ext cx="5334000" cy="990600"/>
          </a:xfrm>
          <a:prstGeom prst="mathMultiply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1676400" y="5726113"/>
            <a:ext cx="2895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6600"/>
                </a:solidFill>
                <a:latin typeface="Corbel" pitchFamily="34" charset="0"/>
              </a:rPr>
              <a:t> – an unproved assumption.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1676400" y="6259513"/>
            <a:ext cx="3886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6600"/>
                </a:solidFill>
                <a:latin typeface="Corbel" pitchFamily="34" charset="0"/>
              </a:rPr>
              <a:t> – states the meaning of a term or idea.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52400" y="5029200"/>
            <a:ext cx="2209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6600"/>
                </a:solidFill>
                <a:latin typeface="Century Gothic" pitchFamily="34" charset="0"/>
              </a:rPr>
              <a:t>UNDEFINED TERMS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2362200" y="5040313"/>
            <a:ext cx="3048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6600"/>
                </a:solidFill>
                <a:latin typeface="Corbel" pitchFamily="34" charset="0"/>
              </a:rPr>
              <a:t> – terms that are described.  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362200" y="5345113"/>
            <a:ext cx="2895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FF00"/>
                </a:solidFill>
                <a:latin typeface="Corbel" pitchFamily="34" charset="0"/>
              </a:rPr>
              <a:t>    Example:  points and lines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5111BE-07BE-4521-8B6B-A9E3236D5550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24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6" name="Double Brace 25"/>
          <p:cNvSpPr/>
          <p:nvPr/>
        </p:nvSpPr>
        <p:spPr>
          <a:xfrm>
            <a:off x="0" y="5029200"/>
            <a:ext cx="5715000" cy="1828800"/>
          </a:xfrm>
          <a:prstGeom prst="bracePair">
            <a:avLst/>
          </a:prstGeom>
          <a:ln w="1905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Left Arrow 30"/>
          <p:cNvSpPr/>
          <p:nvPr/>
        </p:nvSpPr>
        <p:spPr>
          <a:xfrm>
            <a:off x="5943600" y="5105400"/>
            <a:ext cx="2971800" cy="1524000"/>
          </a:xfrm>
          <a:prstGeom prst="leftArrow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C000"/>
                </a:solidFill>
                <a:latin typeface="Century Schoolbook" pitchFamily="18" charset="0"/>
              </a:rPr>
              <a:t>Use these + </a:t>
            </a:r>
            <a:r>
              <a:rPr lang="en-US" b="1" u="sng" dirty="0">
                <a:solidFill>
                  <a:srgbClr val="FFC000"/>
                </a:solidFill>
                <a:latin typeface="Century Schoolbook" pitchFamily="18" charset="0"/>
              </a:rPr>
              <a:t>theorems</a:t>
            </a:r>
            <a:r>
              <a:rPr lang="en-US" b="1" dirty="0">
                <a:solidFill>
                  <a:srgbClr val="FFC000"/>
                </a:solidFill>
                <a:latin typeface="Century Schoolbook" pitchFamily="18" charset="0"/>
              </a:rPr>
              <a:t> in proofs!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2514600" y="1676400"/>
            <a:ext cx="4876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3" grpId="0"/>
      <p:bldP spid="19" grpId="0" animBg="1"/>
      <p:bldP spid="20" grpId="0"/>
      <p:bldP spid="21" grpId="0" animBg="1"/>
      <p:bldP spid="27" grpId="0" animBg="1"/>
      <p:bldP spid="35" grpId="0"/>
      <p:bldP spid="36" grpId="0"/>
      <p:bldP spid="37" grpId="0"/>
      <p:bldP spid="38" grpId="0"/>
      <p:bldP spid="39" grpId="0"/>
      <p:bldP spid="26" grpId="0" animBg="1"/>
      <p:bldP spid="3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5"/>
          <p:cNvSpPr txBox="1">
            <a:spLocks noChangeArrowheads="1"/>
          </p:cNvSpPr>
          <p:nvPr/>
        </p:nvSpPr>
        <p:spPr bwMode="auto">
          <a:xfrm>
            <a:off x="304800" y="1371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1.7  Recognize that geometry is based on a deductive structure</a:t>
            </a:r>
          </a:p>
        </p:txBody>
      </p:sp>
      <p:sp>
        <p:nvSpPr>
          <p:cNvPr id="32771" name="TextBox 16"/>
          <p:cNvSpPr txBox="1">
            <a:spLocks noChangeArrowheads="1"/>
          </p:cNvSpPr>
          <p:nvPr/>
        </p:nvSpPr>
        <p:spPr bwMode="auto">
          <a:xfrm>
            <a:off x="304800" y="1752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1.7  Identify undefined terms, postulates, and definitions</a:t>
            </a:r>
          </a:p>
        </p:txBody>
      </p:sp>
      <p:sp>
        <p:nvSpPr>
          <p:cNvPr id="32772" name="TextBox 17"/>
          <p:cNvSpPr txBox="1">
            <a:spLocks noChangeArrowheads="1"/>
          </p:cNvSpPr>
          <p:nvPr/>
        </p:nvSpPr>
        <p:spPr bwMode="auto">
          <a:xfrm>
            <a:off x="304800" y="2133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1.7  Understand the characteristics and application of theorems</a:t>
            </a:r>
          </a:p>
        </p:txBody>
      </p:sp>
      <p:sp>
        <p:nvSpPr>
          <p:cNvPr id="32773" name="TextBox 21"/>
          <p:cNvSpPr txBox="1">
            <a:spLocks noChangeArrowheads="1"/>
          </p:cNvSpPr>
          <p:nvPr/>
        </p:nvSpPr>
        <p:spPr bwMode="auto">
          <a:xfrm>
            <a:off x="2667000" y="2667000"/>
            <a:ext cx="2895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Related Vocabulary</a:t>
            </a:r>
          </a:p>
        </p:txBody>
      </p:sp>
      <p:sp>
        <p:nvSpPr>
          <p:cNvPr id="32774" name="TextBox 22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-76200" y="5878513"/>
            <a:ext cx="1905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6600"/>
                </a:solidFill>
                <a:latin typeface="Century Gothic" pitchFamily="34" charset="0"/>
              </a:rPr>
              <a:t>CONCLUSION -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0" y="3962400"/>
            <a:ext cx="3200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6600"/>
                </a:solidFill>
                <a:latin typeface="Century Gothic" pitchFamily="34" charset="0"/>
              </a:rPr>
              <a:t>CONDITIONAL STATEMENT -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-76200" y="51054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6600"/>
                </a:solidFill>
                <a:latin typeface="Century Gothic" pitchFamily="34" charset="0"/>
              </a:rPr>
              <a:t>HYPOTHESIS -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-76200" y="46482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6600"/>
                </a:solidFill>
                <a:latin typeface="Century Gothic" pitchFamily="34" charset="0"/>
              </a:rPr>
              <a:t>IMPLICATION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Chapter 1, Section 7:  “Deductive Structure”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0" y="3276600"/>
            <a:ext cx="3200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6600"/>
                </a:solidFill>
                <a:latin typeface="Century Gothic" pitchFamily="34" charset="0"/>
              </a:rPr>
              <a:t>DECLARATIVE STATEMENT - 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971800" y="3302000"/>
            <a:ext cx="579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i="1">
                <a:solidFill>
                  <a:srgbClr val="FFFF00"/>
                </a:solidFill>
                <a:latin typeface="Century Gothic" pitchFamily="34" charset="0"/>
              </a:rPr>
              <a:t>(definition) </a:t>
            </a:r>
            <a:r>
              <a:rPr lang="en-US" altLang="en-US" sz="1600">
                <a:solidFill>
                  <a:srgbClr val="FFFF00"/>
                </a:solidFill>
                <a:latin typeface="Century Gothic" pitchFamily="34" charset="0"/>
              </a:rPr>
              <a:t>– a midpoint is a point that divides a segment</a:t>
            </a:r>
          </a:p>
          <a:p>
            <a:pPr eaLnBrk="1" hangingPunct="1"/>
            <a:r>
              <a:rPr lang="en-US" altLang="en-US" sz="1600">
                <a:solidFill>
                  <a:srgbClr val="FFFF00"/>
                </a:solidFill>
                <a:latin typeface="Century Gothic" pitchFamily="34" charset="0"/>
              </a:rPr>
              <a:t>                       (or an arc) into two congruent parts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895600" y="3962400"/>
            <a:ext cx="5791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00" b="1">
                <a:solidFill>
                  <a:srgbClr val="FF0000"/>
                </a:solidFill>
                <a:latin typeface="Century Gothic" pitchFamily="34" charset="0"/>
              </a:rPr>
              <a:t>If</a:t>
            </a:r>
            <a:r>
              <a:rPr lang="en-US" altLang="en-US" sz="1600">
                <a:solidFill>
                  <a:srgbClr val="FFFF00"/>
                </a:solidFill>
                <a:latin typeface="Century Gothic" pitchFamily="34" charset="0"/>
              </a:rPr>
              <a:t> a point is the midpoint of a segment,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590800" y="4267200"/>
            <a:ext cx="6629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00" b="1">
                <a:solidFill>
                  <a:srgbClr val="FF0000"/>
                </a:solidFill>
                <a:latin typeface="Century Gothic" pitchFamily="34" charset="0"/>
              </a:rPr>
              <a:t>then</a:t>
            </a:r>
            <a:r>
              <a:rPr lang="en-US" altLang="en-US" sz="1600">
                <a:solidFill>
                  <a:srgbClr val="FFFF00"/>
                </a:solidFill>
                <a:latin typeface="Century Gothic" pitchFamily="34" charset="0"/>
              </a:rPr>
              <a:t> the point divides the segment into two congruent segments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676400" y="4648200"/>
            <a:ext cx="3733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6600"/>
                </a:solidFill>
                <a:latin typeface="Century Gothic" pitchFamily="34" charset="0"/>
                <a:sym typeface="Symbol" pitchFamily="18" charset="2"/>
              </a:rPr>
              <a:t>      </a:t>
            </a:r>
            <a:r>
              <a:rPr lang="en-US" altLang="en-US" b="1">
                <a:solidFill>
                  <a:srgbClr val="FF6600"/>
                </a:solidFill>
                <a:latin typeface="Century Gothic" pitchFamily="34" charset="0"/>
              </a:rPr>
              <a:t>CONDITIONAL STATEMENT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971800" y="5529263"/>
            <a:ext cx="434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FFFF00"/>
                </a:solidFill>
                <a:latin typeface="Century Gothic" pitchFamily="34" charset="0"/>
              </a:rPr>
              <a:t>“If a point is the midpoint of a segment,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1447800" y="5148263"/>
            <a:ext cx="5486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FFFF00"/>
                </a:solidFill>
                <a:latin typeface="Century Gothic" pitchFamily="34" charset="0"/>
              </a:rPr>
              <a:t>The “</a:t>
            </a:r>
            <a:r>
              <a:rPr lang="en-US" altLang="en-US" sz="1600" b="1" u="sng">
                <a:solidFill>
                  <a:srgbClr val="FF0000"/>
                </a:solidFill>
                <a:latin typeface="Century Gothic" pitchFamily="34" charset="0"/>
              </a:rPr>
              <a:t>If</a:t>
            </a:r>
            <a:r>
              <a:rPr lang="en-US" altLang="en-US" sz="160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altLang="en-US" sz="1600">
                <a:solidFill>
                  <a:srgbClr val="FFFF00"/>
                </a:solidFill>
                <a:latin typeface="Century Gothic" pitchFamily="34" charset="0"/>
              </a:rPr>
              <a:t>. . .,” clause of the conditional statement  </a:t>
            </a:r>
            <a:r>
              <a:rPr lang="en-US" altLang="en-US" sz="1600">
                <a:solidFill>
                  <a:srgbClr val="FFFF00"/>
                </a:solidFill>
                <a:latin typeface="Century Gothic" pitchFamily="34" charset="0"/>
                <a:sym typeface="Symbol" pitchFamily="18" charset="2"/>
              </a:rPr>
              <a:t></a:t>
            </a:r>
            <a:endParaRPr lang="en-US" altLang="en-US" sz="1600">
              <a:solidFill>
                <a:srgbClr val="FFFF00"/>
              </a:solidFill>
              <a:latin typeface="Century Gothic" pitchFamily="34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676400" y="5910263"/>
            <a:ext cx="5943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FFFF00"/>
                </a:solidFill>
                <a:latin typeface="Century Gothic" pitchFamily="34" charset="0"/>
              </a:rPr>
              <a:t>The “</a:t>
            </a:r>
            <a:r>
              <a:rPr lang="en-US" altLang="en-US" sz="1600" b="1" u="sng">
                <a:solidFill>
                  <a:srgbClr val="FF0000"/>
                </a:solidFill>
                <a:latin typeface="Century Gothic" pitchFamily="34" charset="0"/>
              </a:rPr>
              <a:t>then</a:t>
            </a:r>
            <a:r>
              <a:rPr lang="en-US" altLang="en-US" sz="1600">
                <a:solidFill>
                  <a:srgbClr val="FFFF00"/>
                </a:solidFill>
                <a:latin typeface="Century Gothic" pitchFamily="34" charset="0"/>
              </a:rPr>
              <a:t> . . .” clause of the conditional statement  </a:t>
            </a:r>
            <a:r>
              <a:rPr lang="en-US" altLang="en-US" sz="1600">
                <a:solidFill>
                  <a:srgbClr val="FFFF00"/>
                </a:solidFill>
                <a:latin typeface="Century Gothic" pitchFamily="34" charset="0"/>
                <a:sym typeface="Symbol" pitchFamily="18" charset="2"/>
              </a:rPr>
              <a:t></a:t>
            </a:r>
            <a:endParaRPr lang="en-US" altLang="en-US" sz="1600">
              <a:solidFill>
                <a:srgbClr val="FFFF00"/>
              </a:solidFill>
              <a:latin typeface="Century Gothic" pitchFamily="34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2362200" y="6291263"/>
            <a:ext cx="6781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00">
                <a:solidFill>
                  <a:srgbClr val="FFFF00"/>
                </a:solidFill>
                <a:latin typeface="Century Gothic" pitchFamily="34" charset="0"/>
              </a:rPr>
              <a:t>then the point divides the segment into two congruent segments.”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04800" y="1371600"/>
            <a:ext cx="7239000" cy="3810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6600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962400" y="4267200"/>
            <a:ext cx="3657600" cy="0"/>
          </a:xfrm>
          <a:prstGeom prst="line">
            <a:avLst/>
          </a:prstGeom>
          <a:ln w="28575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819400" y="4572000"/>
            <a:ext cx="6324600" cy="0"/>
          </a:xfrm>
          <a:prstGeom prst="line">
            <a:avLst/>
          </a:prstGeom>
          <a:ln w="28575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3733800" y="3962400"/>
            <a:ext cx="381000" cy="304800"/>
          </a:xfrm>
          <a:prstGeom prst="ellipse">
            <a:avLst/>
          </a:prstGeom>
          <a:noFill/>
          <a:ln w="28575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2667000" y="4267200"/>
            <a:ext cx="533400" cy="304800"/>
          </a:xfrm>
          <a:prstGeom prst="ellipse">
            <a:avLst/>
          </a:prstGeom>
          <a:noFill/>
          <a:ln w="285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5638800" y="4648200"/>
            <a:ext cx="274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6600"/>
                </a:solidFill>
                <a:latin typeface="Century Gothic" pitchFamily="34" charset="0"/>
                <a:sym typeface="Symbol" pitchFamily="18" charset="2"/>
              </a:rPr>
              <a:t>      “</a:t>
            </a:r>
            <a:r>
              <a:rPr lang="en-US" altLang="en-US" b="1">
                <a:solidFill>
                  <a:srgbClr val="FF6600"/>
                </a:solidFill>
                <a:latin typeface="Century Gothic" pitchFamily="34" charset="0"/>
              </a:rPr>
              <a:t>If . . ., then . . .”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0" y="6400800"/>
            <a:ext cx="733425" cy="274638"/>
          </a:xfrm>
        </p:spPr>
        <p:txBody>
          <a:bodyPr/>
          <a:lstStyle/>
          <a:p>
            <a:pPr>
              <a:defRPr/>
            </a:pPr>
            <a:fld id="{C189A1A4-4B8E-4DD8-8120-FF8BF9C11B84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25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31" grpId="0"/>
      <p:bldP spid="32" grpId="0"/>
      <p:bldP spid="19" grpId="0"/>
      <p:bldP spid="20" grpId="0"/>
      <p:bldP spid="21" grpId="0"/>
      <p:bldP spid="27" grpId="0"/>
      <p:bldP spid="28" grpId="0"/>
      <p:bldP spid="35" grpId="0"/>
      <p:bldP spid="36" grpId="0"/>
      <p:bldP spid="37" grpId="0"/>
      <p:bldP spid="38" grpId="0"/>
      <p:bldP spid="39" grpId="0" animBg="1"/>
      <p:bldP spid="45" grpId="0" animBg="1"/>
      <p:bldP spid="46" grpId="0" animBg="1"/>
      <p:bldP spid="4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5"/>
          <p:cNvSpPr txBox="1">
            <a:spLocks noChangeArrowheads="1"/>
          </p:cNvSpPr>
          <p:nvPr/>
        </p:nvSpPr>
        <p:spPr bwMode="auto">
          <a:xfrm>
            <a:off x="304800" y="1371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1.7  Recognize that geometry is based on a deductive structure</a:t>
            </a:r>
          </a:p>
        </p:txBody>
      </p:sp>
      <p:sp>
        <p:nvSpPr>
          <p:cNvPr id="33795" name="TextBox 16"/>
          <p:cNvSpPr txBox="1">
            <a:spLocks noChangeArrowheads="1"/>
          </p:cNvSpPr>
          <p:nvPr/>
        </p:nvSpPr>
        <p:spPr bwMode="auto">
          <a:xfrm>
            <a:off x="304800" y="1763713"/>
            <a:ext cx="822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1.7  Identify undefined terms, postulates, and definitions</a:t>
            </a:r>
          </a:p>
        </p:txBody>
      </p:sp>
      <p:sp>
        <p:nvSpPr>
          <p:cNvPr id="33796" name="TextBox 17"/>
          <p:cNvSpPr txBox="1">
            <a:spLocks noChangeArrowheads="1"/>
          </p:cNvSpPr>
          <p:nvPr/>
        </p:nvSpPr>
        <p:spPr bwMode="auto">
          <a:xfrm>
            <a:off x="304800" y="2133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1.7  Understand the characteristics and application of theorems</a:t>
            </a:r>
          </a:p>
        </p:txBody>
      </p:sp>
      <p:sp>
        <p:nvSpPr>
          <p:cNvPr id="33797" name="TextBox 21"/>
          <p:cNvSpPr txBox="1">
            <a:spLocks noChangeArrowheads="1"/>
          </p:cNvSpPr>
          <p:nvPr/>
        </p:nvSpPr>
        <p:spPr bwMode="auto">
          <a:xfrm>
            <a:off x="2667000" y="2667000"/>
            <a:ext cx="2895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Related Vocabulary</a:t>
            </a:r>
          </a:p>
        </p:txBody>
      </p:sp>
      <p:sp>
        <p:nvSpPr>
          <p:cNvPr id="33798" name="TextBox 22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28600" y="4430713"/>
            <a:ext cx="2362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6600"/>
                </a:solidFill>
                <a:latin typeface="Century Gothic" pitchFamily="34" charset="0"/>
              </a:rPr>
              <a:t>CONCLUSION - 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52400" y="3200400"/>
            <a:ext cx="3048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6600"/>
                </a:solidFill>
                <a:latin typeface="Century Gothic" pitchFamily="34" charset="0"/>
              </a:rPr>
              <a:t>CONDITIONAL STATEMENT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28600" y="5268913"/>
            <a:ext cx="167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6600"/>
                </a:solidFill>
                <a:latin typeface="Century Gothic" pitchFamily="34" charset="0"/>
              </a:rPr>
              <a:t>CONVERSE - 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28600" y="38862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6600"/>
                </a:solidFill>
                <a:latin typeface="Century Gothic" pitchFamily="34" charset="0"/>
              </a:rPr>
              <a:t>HYPOTHESIS -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715000" y="32004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6600"/>
                </a:solidFill>
                <a:latin typeface="Century Gothic" pitchFamily="34" charset="0"/>
              </a:rPr>
              <a:t>IMPLICATION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Chapter 1, Section 7:  “Deductive Structure”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429000" y="3592513"/>
            <a:ext cx="167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 i="1">
                <a:solidFill>
                  <a:srgbClr val="00FFFF"/>
                </a:solidFill>
                <a:latin typeface="Century Gothic" pitchFamily="34" charset="0"/>
              </a:rPr>
              <a:t>If p,</a:t>
            </a:r>
            <a:r>
              <a:rPr lang="en-US" altLang="en-US" b="1" i="1">
                <a:solidFill>
                  <a:srgbClr val="FF6600"/>
                </a:solidFill>
                <a:latin typeface="Century Gothic" pitchFamily="34" charset="0"/>
              </a:rPr>
              <a:t> </a:t>
            </a:r>
            <a:r>
              <a:rPr lang="en-US" altLang="en-US" b="1" i="1">
                <a:solidFill>
                  <a:srgbClr val="00FF00"/>
                </a:solidFill>
                <a:latin typeface="Century Gothic" pitchFamily="34" charset="0"/>
              </a:rPr>
              <a:t>then q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295400" y="38862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 i="1">
                <a:solidFill>
                  <a:srgbClr val="00FFFF"/>
                </a:solidFill>
                <a:latin typeface="Century Gothic" pitchFamily="34" charset="0"/>
              </a:rPr>
              <a:t>If p, 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600200" y="4430713"/>
            <a:ext cx="167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 i="1">
                <a:solidFill>
                  <a:srgbClr val="00FF00"/>
                </a:solidFill>
                <a:latin typeface="Century Gothic" pitchFamily="34" charset="0"/>
              </a:rPr>
              <a:t>then q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752600" y="5268913"/>
            <a:ext cx="167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i="1">
                <a:solidFill>
                  <a:srgbClr val="00FF00"/>
                </a:solidFill>
                <a:latin typeface="Century Gothic" pitchFamily="34" charset="0"/>
              </a:rPr>
              <a:t>If </a:t>
            </a:r>
            <a:r>
              <a:rPr lang="en-US" altLang="en-US" b="1" i="1">
                <a:solidFill>
                  <a:srgbClr val="00FF00"/>
                </a:solidFill>
                <a:latin typeface="Century Gothic" pitchFamily="34" charset="0"/>
              </a:rPr>
              <a:t>q</a:t>
            </a:r>
            <a:r>
              <a:rPr lang="en-US" altLang="en-US" i="1">
                <a:solidFill>
                  <a:srgbClr val="00FF00"/>
                </a:solidFill>
                <a:latin typeface="Century Gothic" pitchFamily="34" charset="0"/>
              </a:rPr>
              <a:t>,</a:t>
            </a:r>
            <a:r>
              <a:rPr lang="en-US" altLang="en-US" i="1">
                <a:solidFill>
                  <a:srgbClr val="FF6600"/>
                </a:solidFill>
                <a:latin typeface="Century Gothic" pitchFamily="34" charset="0"/>
              </a:rPr>
              <a:t> </a:t>
            </a:r>
            <a:r>
              <a:rPr lang="en-US" altLang="en-US" i="1">
                <a:solidFill>
                  <a:srgbClr val="00FFFF"/>
                </a:solidFill>
                <a:latin typeface="Century Gothic" pitchFamily="34" charset="0"/>
              </a:rPr>
              <a:t>then</a:t>
            </a:r>
            <a:r>
              <a:rPr lang="en-US" altLang="en-US" i="1">
                <a:solidFill>
                  <a:srgbClr val="FF6600"/>
                </a:solidFill>
                <a:latin typeface="Century Gothic" pitchFamily="34" charset="0"/>
              </a:rPr>
              <a:t> </a:t>
            </a:r>
            <a:r>
              <a:rPr lang="en-US" altLang="en-US" b="1" i="1">
                <a:solidFill>
                  <a:srgbClr val="00FFFF"/>
                </a:solidFill>
                <a:latin typeface="Century Gothic" pitchFamily="34" charset="0"/>
              </a:rPr>
              <a:t>p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048000" y="4038600"/>
            <a:ext cx="4953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00FFFF"/>
                </a:solidFill>
                <a:latin typeface="Century Gothic" pitchFamily="34" charset="0"/>
              </a:rPr>
              <a:t>Let p = “If a point is the midpoint of a segment,”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676400" y="4843463"/>
            <a:ext cx="7467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00FF00"/>
                </a:solidFill>
                <a:latin typeface="Century Gothic" pitchFamily="34" charset="0"/>
              </a:rPr>
              <a:t>Let q = “then the point divides the segment into two congruent segments”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295400" y="5638800"/>
            <a:ext cx="7467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00">
                <a:solidFill>
                  <a:srgbClr val="00FF00"/>
                </a:solidFill>
                <a:latin typeface="Century Gothic" pitchFamily="34" charset="0"/>
              </a:rPr>
              <a:t>If a point divides a segment into two congruent segments,</a:t>
            </a:r>
            <a:r>
              <a:rPr lang="en-US" altLang="en-US" sz="1600">
                <a:solidFill>
                  <a:srgbClr val="FFFF00"/>
                </a:solidFill>
                <a:latin typeface="Century Gothic" pitchFamily="34" charset="0"/>
              </a:rPr>
              <a:t> </a:t>
            </a:r>
          </a:p>
          <a:p>
            <a:pPr algn="ctr" eaLnBrk="1" hangingPunct="1"/>
            <a:r>
              <a:rPr lang="en-US" altLang="en-US" sz="1600">
                <a:solidFill>
                  <a:srgbClr val="00FFFF"/>
                </a:solidFill>
                <a:latin typeface="Century Gothic" pitchFamily="34" charset="0"/>
              </a:rPr>
              <a:t>then the point is the midpoint of the segment</a:t>
            </a:r>
            <a:endParaRPr lang="en-US" altLang="en-US" sz="1600">
              <a:solidFill>
                <a:srgbClr val="FFFF00"/>
              </a:solidFill>
              <a:latin typeface="Century Gothic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124200" y="3200400"/>
            <a:ext cx="2590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6600"/>
                </a:solidFill>
                <a:latin typeface="Corbel" pitchFamily="34" charset="0"/>
              </a:rPr>
              <a:t>&lt; - - - - - - - - - - - - - - - - - &gt;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04800" y="1371600"/>
            <a:ext cx="7239000" cy="3810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28600" y="5715000"/>
            <a:ext cx="1676400" cy="646113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200" i="1">
                <a:solidFill>
                  <a:srgbClr val="FF6600"/>
                </a:solidFill>
                <a:latin typeface="Century Gothic" pitchFamily="34" charset="0"/>
              </a:rPr>
              <a:t>Reversing the hypothesis and conclusion</a:t>
            </a:r>
            <a:endParaRPr lang="en-US" altLang="en-US" sz="1200" b="1" i="1">
              <a:solidFill>
                <a:srgbClr val="FF6600"/>
              </a:solidFill>
              <a:latin typeface="Century Gothic" pitchFamily="34" charset="0"/>
            </a:endParaRPr>
          </a:p>
        </p:txBody>
      </p:sp>
      <p:sp>
        <p:nvSpPr>
          <p:cNvPr id="37" name="Explosion 1 36"/>
          <p:cNvSpPr/>
          <p:nvPr/>
        </p:nvSpPr>
        <p:spPr>
          <a:xfrm>
            <a:off x="609600" y="1447800"/>
            <a:ext cx="7620000" cy="4953000"/>
          </a:xfrm>
          <a:prstGeom prst="irregularSeal1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FF00"/>
                </a:solidFill>
              </a:rPr>
              <a:t>In this definition, the hypothesis and conclusion are reversible.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FF00"/>
                </a:solidFill>
              </a:rPr>
              <a:t>If a definition is a GOOD definition, it is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u="sng" dirty="0">
                <a:solidFill>
                  <a:srgbClr val="FFFF00"/>
                </a:solidFill>
              </a:rPr>
              <a:t>always reversible</a:t>
            </a:r>
            <a:r>
              <a:rPr lang="en-US" sz="2400" dirty="0">
                <a:solidFill>
                  <a:srgbClr val="FFFF00"/>
                </a:solidFill>
              </a:rPr>
              <a:t>!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9E87D9-D359-4B9A-8558-A9B4F97F7787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26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31" grpId="0"/>
      <p:bldP spid="32" grpId="0"/>
      <p:bldP spid="14" grpId="0"/>
      <p:bldP spid="15" grpId="0"/>
      <p:bldP spid="20" grpId="0"/>
      <p:bldP spid="21" grpId="0"/>
      <p:bldP spid="27" grpId="0"/>
      <p:bldP spid="28" grpId="0"/>
      <p:bldP spid="29" grpId="0"/>
      <p:bldP spid="30" grpId="0"/>
      <p:bldP spid="35" grpId="0" animBg="1"/>
      <p:bldP spid="36" grpId="0" animBg="1"/>
      <p:bldP spid="37" grpId="0" animBg="1"/>
      <p:bldP spid="37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3581400" y="1752600"/>
            <a:ext cx="2971800" cy="3810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4819" name="TextBox 15"/>
          <p:cNvSpPr txBox="1">
            <a:spLocks noChangeArrowheads="1"/>
          </p:cNvSpPr>
          <p:nvPr/>
        </p:nvSpPr>
        <p:spPr bwMode="auto">
          <a:xfrm>
            <a:off x="304800" y="1371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1.7  Recognize that geometry is based on a deductive structure</a:t>
            </a:r>
          </a:p>
        </p:txBody>
      </p:sp>
      <p:sp>
        <p:nvSpPr>
          <p:cNvPr id="34820" name="TextBox 16"/>
          <p:cNvSpPr txBox="1">
            <a:spLocks noChangeArrowheads="1"/>
          </p:cNvSpPr>
          <p:nvPr/>
        </p:nvSpPr>
        <p:spPr bwMode="auto">
          <a:xfrm>
            <a:off x="304800" y="1752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1.7  Identify undefined terms, postulates, and definitions</a:t>
            </a:r>
          </a:p>
        </p:txBody>
      </p:sp>
      <p:sp>
        <p:nvSpPr>
          <p:cNvPr id="34821" name="TextBox 17"/>
          <p:cNvSpPr txBox="1">
            <a:spLocks noChangeArrowheads="1"/>
          </p:cNvSpPr>
          <p:nvPr/>
        </p:nvSpPr>
        <p:spPr bwMode="auto">
          <a:xfrm>
            <a:off x="304800" y="2133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1.7  Understand the characteristics and application of theorems</a:t>
            </a:r>
          </a:p>
        </p:txBody>
      </p:sp>
      <p:sp>
        <p:nvSpPr>
          <p:cNvPr id="34822" name="TextBox 21"/>
          <p:cNvSpPr txBox="1">
            <a:spLocks noChangeArrowheads="1"/>
          </p:cNvSpPr>
          <p:nvPr/>
        </p:nvSpPr>
        <p:spPr bwMode="auto">
          <a:xfrm>
            <a:off x="2667000" y="2667000"/>
            <a:ext cx="2895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Related Vocabulary</a:t>
            </a:r>
          </a:p>
        </p:txBody>
      </p:sp>
      <p:sp>
        <p:nvSpPr>
          <p:cNvPr id="34823" name="TextBox 22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28600" y="4430713"/>
            <a:ext cx="2362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6600"/>
                </a:solidFill>
                <a:latin typeface="Century Gothic" pitchFamily="34" charset="0"/>
              </a:rPr>
              <a:t>CONCLUSION - 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52400" y="3200400"/>
            <a:ext cx="3048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6600"/>
                </a:solidFill>
                <a:latin typeface="Century Gothic" pitchFamily="34" charset="0"/>
              </a:rPr>
              <a:t>CONDITIONAL STATEMENT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28600" y="5268913"/>
            <a:ext cx="167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6600"/>
                </a:solidFill>
                <a:latin typeface="Century Gothic" pitchFamily="34" charset="0"/>
              </a:rPr>
              <a:t>CONVERSE - 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28600" y="38862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6600"/>
                </a:solidFill>
                <a:latin typeface="Century Gothic" pitchFamily="34" charset="0"/>
              </a:rPr>
              <a:t>HYPOTHESIS -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715000" y="32004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6600"/>
                </a:solidFill>
                <a:latin typeface="Century Gothic" pitchFamily="34" charset="0"/>
              </a:rPr>
              <a:t>IMPLICATION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Chapter 1, Section 7:  “Deductive Structure”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81000" y="3592513"/>
            <a:ext cx="7772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Theorem 1:</a:t>
            </a:r>
            <a:r>
              <a:rPr lang="en-US" altLang="en-US" b="1" i="1">
                <a:solidFill>
                  <a:srgbClr val="00FFFF"/>
                </a:solidFill>
                <a:latin typeface="Century Gothic" pitchFamily="34" charset="0"/>
              </a:rPr>
              <a:t>  If two angles are right angles,</a:t>
            </a:r>
            <a:r>
              <a:rPr lang="en-US" altLang="en-US" b="1" i="1">
                <a:solidFill>
                  <a:srgbClr val="FF6600"/>
                </a:solidFill>
                <a:latin typeface="Century Gothic" pitchFamily="34" charset="0"/>
              </a:rPr>
              <a:t> </a:t>
            </a:r>
            <a:r>
              <a:rPr lang="en-US" altLang="en-US" b="1" i="1">
                <a:solidFill>
                  <a:srgbClr val="00FF00"/>
                </a:solidFill>
                <a:latin typeface="Century Gothic" pitchFamily="34" charset="0"/>
              </a:rPr>
              <a:t>then they are congruent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295400" y="38862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 i="1">
                <a:solidFill>
                  <a:srgbClr val="00FFFF"/>
                </a:solidFill>
                <a:latin typeface="Century Gothic" pitchFamily="34" charset="0"/>
              </a:rPr>
              <a:t>If p, 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600200" y="4430713"/>
            <a:ext cx="167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 i="1">
                <a:solidFill>
                  <a:srgbClr val="00FF00"/>
                </a:solidFill>
                <a:latin typeface="Century Gothic" pitchFamily="34" charset="0"/>
              </a:rPr>
              <a:t>then q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752600" y="5268913"/>
            <a:ext cx="167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i="1">
                <a:solidFill>
                  <a:srgbClr val="00FF00"/>
                </a:solidFill>
                <a:latin typeface="Century Gothic" pitchFamily="34" charset="0"/>
              </a:rPr>
              <a:t>If </a:t>
            </a:r>
            <a:r>
              <a:rPr lang="en-US" altLang="en-US" b="1" i="1">
                <a:solidFill>
                  <a:srgbClr val="00FF00"/>
                </a:solidFill>
                <a:latin typeface="Century Gothic" pitchFamily="34" charset="0"/>
              </a:rPr>
              <a:t>q</a:t>
            </a:r>
            <a:r>
              <a:rPr lang="en-US" altLang="en-US" i="1">
                <a:solidFill>
                  <a:srgbClr val="00FF00"/>
                </a:solidFill>
                <a:latin typeface="Century Gothic" pitchFamily="34" charset="0"/>
              </a:rPr>
              <a:t>,</a:t>
            </a:r>
            <a:r>
              <a:rPr lang="en-US" altLang="en-US" i="1">
                <a:solidFill>
                  <a:srgbClr val="FF6600"/>
                </a:solidFill>
                <a:latin typeface="Century Gothic" pitchFamily="34" charset="0"/>
              </a:rPr>
              <a:t> </a:t>
            </a:r>
            <a:r>
              <a:rPr lang="en-US" altLang="en-US" i="1">
                <a:solidFill>
                  <a:srgbClr val="00FFFF"/>
                </a:solidFill>
                <a:latin typeface="Century Gothic" pitchFamily="34" charset="0"/>
              </a:rPr>
              <a:t>then</a:t>
            </a:r>
            <a:r>
              <a:rPr lang="en-US" altLang="en-US" i="1">
                <a:solidFill>
                  <a:srgbClr val="FF6600"/>
                </a:solidFill>
                <a:latin typeface="Century Gothic" pitchFamily="34" charset="0"/>
              </a:rPr>
              <a:t> </a:t>
            </a:r>
            <a:r>
              <a:rPr lang="en-US" altLang="en-US" b="1" i="1">
                <a:solidFill>
                  <a:srgbClr val="00FFFF"/>
                </a:solidFill>
                <a:latin typeface="Century Gothic" pitchFamily="34" charset="0"/>
              </a:rPr>
              <a:t>p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048000" y="4038600"/>
            <a:ext cx="4953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00FFFF"/>
                </a:solidFill>
                <a:latin typeface="Century Gothic" pitchFamily="34" charset="0"/>
              </a:rPr>
              <a:t>Let p = “If two angles are right angles,”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124200" y="4800600"/>
            <a:ext cx="3733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00FF00"/>
                </a:solidFill>
                <a:latin typeface="Century Gothic" pitchFamily="34" charset="0"/>
              </a:rPr>
              <a:t>Let q = “then they are congruent”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295400" y="5638800"/>
            <a:ext cx="7467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00">
                <a:solidFill>
                  <a:srgbClr val="00FF00"/>
                </a:solidFill>
                <a:latin typeface="Century Gothic" pitchFamily="34" charset="0"/>
              </a:rPr>
              <a:t>If two angles are congruent</a:t>
            </a:r>
            <a:r>
              <a:rPr lang="en-US" altLang="en-US" sz="1600">
                <a:solidFill>
                  <a:srgbClr val="FFFF00"/>
                </a:solidFill>
                <a:latin typeface="Century Gothic" pitchFamily="34" charset="0"/>
              </a:rPr>
              <a:t>, </a:t>
            </a:r>
          </a:p>
          <a:p>
            <a:pPr algn="ctr" eaLnBrk="1" hangingPunct="1"/>
            <a:r>
              <a:rPr lang="en-US" altLang="en-US" sz="1600">
                <a:solidFill>
                  <a:srgbClr val="00FFFF"/>
                </a:solidFill>
                <a:latin typeface="Century Gothic" pitchFamily="34" charset="0"/>
              </a:rPr>
              <a:t>then they are right angles.</a:t>
            </a:r>
            <a:endParaRPr lang="en-US" altLang="en-US" sz="1600">
              <a:solidFill>
                <a:srgbClr val="FFFF00"/>
              </a:solidFill>
              <a:latin typeface="Century Gothic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124200" y="3200400"/>
            <a:ext cx="2590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6600"/>
                </a:solidFill>
                <a:latin typeface="Corbel" pitchFamily="34" charset="0"/>
              </a:rPr>
              <a:t>&lt; - - - - - - - - - - - - - - - - - &gt;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04800" y="2133600"/>
            <a:ext cx="7239000" cy="3810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5" name="Explosion 1 34"/>
          <p:cNvSpPr/>
          <p:nvPr/>
        </p:nvSpPr>
        <p:spPr>
          <a:xfrm>
            <a:off x="914400" y="1447800"/>
            <a:ext cx="7620000" cy="4953000"/>
          </a:xfrm>
          <a:prstGeom prst="irregularSeal1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FF00"/>
                </a:solidFill>
              </a:rPr>
              <a:t>The converse is FALSE!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FF00"/>
                </a:solidFill>
              </a:rPr>
              <a:t>Postulates and theorems are </a:t>
            </a:r>
            <a:r>
              <a:rPr lang="en-US" sz="2400" b="1" i="1" u="sng" dirty="0">
                <a:solidFill>
                  <a:srgbClr val="FFFF00"/>
                </a:solidFill>
              </a:rPr>
              <a:t>NOT</a:t>
            </a:r>
            <a:r>
              <a:rPr lang="en-US" sz="2400" dirty="0">
                <a:solidFill>
                  <a:srgbClr val="FFFF00"/>
                </a:solidFill>
              </a:rPr>
              <a:t> always reversible, unlike GOOD definitions!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6781800" y="5334000"/>
            <a:ext cx="1676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i="1">
                <a:solidFill>
                  <a:srgbClr val="FF6600"/>
                </a:solidFill>
                <a:latin typeface="Century Gothic" pitchFamily="34" charset="0"/>
              </a:rPr>
              <a:t>Reversing the hypothesis and conclusion</a:t>
            </a:r>
            <a:endParaRPr lang="en-US" altLang="en-US" b="1" i="1">
              <a:solidFill>
                <a:srgbClr val="FF6600"/>
              </a:solidFill>
              <a:latin typeface="Century Gothic" pitchFamily="34" charset="0"/>
            </a:endParaRPr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A683FF-85EC-4630-8CFA-8B07DDF97B3D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27</a:t>
            </a:fld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24" grpId="0"/>
      <p:bldP spid="25" grpId="0"/>
      <p:bldP spid="26" grpId="0"/>
      <p:bldP spid="31" grpId="0"/>
      <p:bldP spid="32" grpId="0"/>
      <p:bldP spid="14" grpId="0"/>
      <p:bldP spid="15" grpId="0"/>
      <p:bldP spid="20" grpId="0"/>
      <p:bldP spid="21" grpId="0"/>
      <p:bldP spid="27" grpId="0"/>
      <p:bldP spid="28" grpId="0"/>
      <p:bldP spid="29" grpId="0"/>
      <p:bldP spid="30" grpId="0"/>
      <p:bldP spid="33" grpId="0" animBg="1"/>
      <p:bldP spid="35" grpId="0" animBg="1"/>
      <p:bldP spid="35" grpId="1" animBg="1"/>
      <p:bldP spid="3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1 1"/>
          <p:cNvSpPr/>
          <p:nvPr/>
        </p:nvSpPr>
        <p:spPr>
          <a:xfrm>
            <a:off x="914400" y="1066800"/>
            <a:ext cx="7620000" cy="4953000"/>
          </a:xfrm>
          <a:prstGeom prst="irregularSeal1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FF00"/>
                </a:solidFill>
              </a:rPr>
              <a:t>If you write a definition and find it is false when reversed,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FF00"/>
                </a:solidFill>
              </a:rPr>
              <a:t>then what you wrote is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FF00"/>
                </a:solidFill>
              </a:rPr>
              <a:t>NOT a </a:t>
            </a:r>
            <a:r>
              <a:rPr lang="en-US" sz="2400" u="sng" dirty="0">
                <a:solidFill>
                  <a:srgbClr val="FFFF00"/>
                </a:solidFill>
              </a:rPr>
              <a:t>GOOD</a:t>
            </a:r>
            <a:r>
              <a:rPr lang="en-US" sz="2400" dirty="0">
                <a:solidFill>
                  <a:srgbClr val="FFFF00"/>
                </a:solidFill>
              </a:rPr>
              <a:t> definition!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A3C22D-33BA-4A78-B390-0B935350C9FC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28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0" y="1295400"/>
            <a:ext cx="464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1.8  Recognize conditional statements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0" y="2209800"/>
            <a:ext cx="502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1.8  Use the chain-rule to draw conclusions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514600" y="2895600"/>
            <a:ext cx="2895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Related Vocabulary</a:t>
            </a:r>
          </a:p>
        </p:txBody>
      </p:sp>
      <p:sp>
        <p:nvSpPr>
          <p:cNvPr id="36869" name="TextBox 22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57200" y="4038600"/>
            <a:ext cx="2133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CONTRAPOSITIVE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33400" y="44958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INVERSE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33400" y="35814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CHAIN RULE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33400" y="50292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NEGATION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33400" y="5486400"/>
            <a:ext cx="2362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VENN DIAGRAM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Chapter 1, Section 8:  “Statements of Logic”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724400" y="3581400"/>
            <a:ext cx="34290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Also, from 1.7</a:t>
            </a:r>
          </a:p>
          <a:p>
            <a:pPr eaLnBrk="1" hangingPunct="1"/>
            <a:endParaRPr lang="en-US" altLang="en-US">
              <a:solidFill>
                <a:srgbClr val="FFC000"/>
              </a:solidFill>
              <a:latin typeface="Century Gothic" pitchFamily="34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US" altLang="en-US">
                <a:solidFill>
                  <a:srgbClr val="FFC000"/>
                </a:solidFill>
                <a:latin typeface="Century Gothic" pitchFamily="34" charset="0"/>
              </a:rPr>
              <a:t> Declarative sentence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>
                <a:solidFill>
                  <a:srgbClr val="FFC000"/>
                </a:solidFill>
                <a:latin typeface="Century Gothic" pitchFamily="34" charset="0"/>
              </a:rPr>
              <a:t> Conditional sentence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>
                <a:solidFill>
                  <a:srgbClr val="FFC000"/>
                </a:solidFill>
                <a:latin typeface="Century Gothic" pitchFamily="34" charset="0"/>
              </a:rPr>
              <a:t> Hypothesis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>
                <a:solidFill>
                  <a:srgbClr val="FFC000"/>
                </a:solidFill>
                <a:latin typeface="Century Gothic" pitchFamily="34" charset="0"/>
              </a:rPr>
              <a:t> Conclusion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>
                <a:solidFill>
                  <a:srgbClr val="FFC000"/>
                </a:solidFill>
                <a:latin typeface="Century Gothic" pitchFamily="34" charset="0"/>
              </a:rPr>
              <a:t> Implication 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0" y="1600200"/>
            <a:ext cx="563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1.8  Recognize the negation of a statement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0" y="1905000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1.8  Recognize the converse, the inverse, and the contrapositive of a statement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CD8A1-95A1-4A76-96FF-6ECF59DB9306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29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 animBg="1"/>
      <p:bldP spid="24" grpId="0"/>
      <p:bldP spid="25" grpId="0"/>
      <p:bldP spid="26" grpId="0"/>
      <p:bldP spid="27" grpId="0"/>
      <p:bldP spid="28" grpId="0"/>
      <p:bldP spid="30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Chapter 1, Section 1:  “Getting Started”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" y="1371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Century Gothic" pitchFamily="34" charset="0"/>
              </a:rPr>
              <a:t>1.1  Recognize points, lines, segments, rays, angles, and triangles.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724400" y="29718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ANGLE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905000" y="3886200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INTERSECTION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838200" y="480060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LINE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876800" y="4800600"/>
            <a:ext cx="190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LINE SEGMENT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953000" y="5638800"/>
            <a:ext cx="190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NUMBER LINE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33400" y="2971800"/>
            <a:ext cx="1066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POINT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620000" y="4800600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RAY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438400" y="4800600"/>
            <a:ext cx="1600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SEGMENT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934200" y="29718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TRIANGLE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486400" y="38862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UNION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514600" y="2971800"/>
            <a:ext cx="99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VERTEX</a:t>
            </a:r>
          </a:p>
        </p:txBody>
      </p:sp>
      <p:sp>
        <p:nvSpPr>
          <p:cNvPr id="10255" name="TextBox 32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971800" y="2057400"/>
            <a:ext cx="2895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Related Vocabulary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286000" y="5638800"/>
            <a:ext cx="1600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ENDPOINTS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CF9820-18BF-4463-8518-3FC24B3C833D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3</a:t>
            </a:fld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4" grpId="0" animBg="1"/>
      <p:bldP spid="3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Box 18"/>
          <p:cNvSpPr txBox="1">
            <a:spLocks noChangeArrowheads="1"/>
          </p:cNvSpPr>
          <p:nvPr/>
        </p:nvSpPr>
        <p:spPr bwMode="auto">
          <a:xfrm>
            <a:off x="0" y="1295400"/>
            <a:ext cx="464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1.8  Recognize conditional statements</a:t>
            </a:r>
          </a:p>
        </p:txBody>
      </p:sp>
      <p:sp>
        <p:nvSpPr>
          <p:cNvPr id="37891" name="TextBox 19"/>
          <p:cNvSpPr txBox="1">
            <a:spLocks noChangeArrowheads="1"/>
          </p:cNvSpPr>
          <p:nvPr/>
        </p:nvSpPr>
        <p:spPr bwMode="auto">
          <a:xfrm>
            <a:off x="0" y="2209800"/>
            <a:ext cx="502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1.8  Use the chain-rule to draw conclusions</a:t>
            </a:r>
          </a:p>
        </p:txBody>
      </p:sp>
      <p:sp>
        <p:nvSpPr>
          <p:cNvPr id="37892" name="TextBox 21"/>
          <p:cNvSpPr txBox="1">
            <a:spLocks noChangeArrowheads="1"/>
          </p:cNvSpPr>
          <p:nvPr/>
        </p:nvSpPr>
        <p:spPr bwMode="auto">
          <a:xfrm>
            <a:off x="2514600" y="2895600"/>
            <a:ext cx="2895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Related Vocabulary</a:t>
            </a:r>
          </a:p>
        </p:txBody>
      </p:sp>
      <p:sp>
        <p:nvSpPr>
          <p:cNvPr id="37893" name="TextBox 22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37894" name="TextBox 26"/>
          <p:cNvSpPr txBox="1">
            <a:spLocks noChangeArrowheads="1"/>
          </p:cNvSpPr>
          <p:nvPr/>
        </p:nvSpPr>
        <p:spPr bwMode="auto">
          <a:xfrm>
            <a:off x="457200" y="61722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NEGATION -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Chapter 1, Section 8:  “Statements of Logic”</a:t>
            </a:r>
          </a:p>
        </p:txBody>
      </p:sp>
      <p:sp>
        <p:nvSpPr>
          <p:cNvPr id="37896" name="TextBox 29"/>
          <p:cNvSpPr txBox="1">
            <a:spLocks noChangeArrowheads="1"/>
          </p:cNvSpPr>
          <p:nvPr/>
        </p:nvSpPr>
        <p:spPr bwMode="auto">
          <a:xfrm>
            <a:off x="381000" y="3429000"/>
            <a:ext cx="34290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en-US">
                <a:solidFill>
                  <a:srgbClr val="FFC000"/>
                </a:solidFill>
                <a:latin typeface="Century Gothic" pitchFamily="34" charset="0"/>
              </a:rPr>
              <a:t> Declarative sentence</a:t>
            </a:r>
          </a:p>
          <a:p>
            <a:pPr eaLnBrk="1" hangingPunct="1">
              <a:buFont typeface="Arial" charset="0"/>
              <a:buChar char="•"/>
            </a:pPr>
            <a:endParaRPr lang="en-US" altLang="en-US">
              <a:solidFill>
                <a:srgbClr val="FFC000"/>
              </a:solidFill>
              <a:latin typeface="Century Gothic" pitchFamily="34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US" altLang="en-US">
                <a:solidFill>
                  <a:srgbClr val="FFC000"/>
                </a:solidFill>
                <a:latin typeface="Century Gothic" pitchFamily="34" charset="0"/>
              </a:rPr>
              <a:t> Conditional sentence</a:t>
            </a:r>
          </a:p>
          <a:p>
            <a:pPr eaLnBrk="1" hangingPunct="1">
              <a:buFont typeface="Arial" charset="0"/>
              <a:buChar char="•"/>
            </a:pPr>
            <a:endParaRPr lang="en-US" altLang="en-US">
              <a:solidFill>
                <a:srgbClr val="FFC000"/>
              </a:solidFill>
              <a:latin typeface="Century Gothic" pitchFamily="34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US" altLang="en-US">
                <a:solidFill>
                  <a:srgbClr val="FFC000"/>
                </a:solidFill>
                <a:latin typeface="Century Gothic" pitchFamily="34" charset="0"/>
              </a:rPr>
              <a:t> Hypothesis</a:t>
            </a:r>
          </a:p>
          <a:p>
            <a:pPr eaLnBrk="1" hangingPunct="1">
              <a:buFont typeface="Arial" charset="0"/>
              <a:buChar char="•"/>
            </a:pPr>
            <a:endParaRPr lang="en-US" altLang="en-US">
              <a:solidFill>
                <a:srgbClr val="FFC000"/>
              </a:solidFill>
              <a:latin typeface="Century Gothic" pitchFamily="34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US" altLang="en-US">
                <a:solidFill>
                  <a:srgbClr val="FFC000"/>
                </a:solidFill>
                <a:latin typeface="Century Gothic" pitchFamily="34" charset="0"/>
              </a:rPr>
              <a:t> Conclusion</a:t>
            </a:r>
          </a:p>
          <a:p>
            <a:pPr eaLnBrk="1" hangingPunct="1">
              <a:buFont typeface="Arial" charset="0"/>
              <a:buChar char="•"/>
            </a:pPr>
            <a:endParaRPr lang="en-US" altLang="en-US">
              <a:solidFill>
                <a:srgbClr val="FFC000"/>
              </a:solidFill>
              <a:latin typeface="Century Gothic" pitchFamily="34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US" altLang="en-US">
                <a:solidFill>
                  <a:srgbClr val="FFC000"/>
                </a:solidFill>
                <a:latin typeface="Century Gothic" pitchFamily="34" charset="0"/>
              </a:rPr>
              <a:t> Implication </a:t>
            </a:r>
          </a:p>
        </p:txBody>
      </p:sp>
      <p:sp>
        <p:nvSpPr>
          <p:cNvPr id="37897" name="TextBox 30"/>
          <p:cNvSpPr txBox="1">
            <a:spLocks noChangeArrowheads="1"/>
          </p:cNvSpPr>
          <p:nvPr/>
        </p:nvSpPr>
        <p:spPr bwMode="auto">
          <a:xfrm>
            <a:off x="0" y="1600200"/>
            <a:ext cx="563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1.8  Recognize the negation of a statement</a:t>
            </a:r>
          </a:p>
        </p:txBody>
      </p:sp>
      <p:sp>
        <p:nvSpPr>
          <p:cNvPr id="37898" name="TextBox 31"/>
          <p:cNvSpPr txBox="1">
            <a:spLocks noChangeArrowheads="1"/>
          </p:cNvSpPr>
          <p:nvPr/>
        </p:nvSpPr>
        <p:spPr bwMode="auto">
          <a:xfrm>
            <a:off x="0" y="1905000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1.8  Recognize the converse, the inverse, and the contrapositive of a statement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276600" y="3440113"/>
            <a:ext cx="3962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Two straight angles are congruent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200400" y="3886200"/>
            <a:ext cx="3962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If two angles are straight angles, then they are congruent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200400" y="4535488"/>
            <a:ext cx="3962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If two angles are straight angles, 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200400" y="4992688"/>
            <a:ext cx="3962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then they are congruent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438400" y="5562600"/>
            <a:ext cx="2133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If p, then q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267200" y="5486400"/>
            <a:ext cx="2133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Symbols:  </a:t>
            </a:r>
          </a:p>
          <a:p>
            <a:pPr algn="ctr"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 p </a:t>
            </a:r>
            <a:r>
              <a:rPr lang="en-US" altLang="en-US" b="1">
                <a:solidFill>
                  <a:srgbClr val="FFC000"/>
                </a:solidFill>
                <a:latin typeface="Century Gothic" pitchFamily="34" charset="0"/>
                <a:sym typeface="Symbol" pitchFamily="18" charset="2"/>
              </a:rPr>
              <a:t></a:t>
            </a:r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 q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6019800" y="5486400"/>
            <a:ext cx="2133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Words:  </a:t>
            </a:r>
          </a:p>
          <a:p>
            <a:pPr algn="ctr"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 p </a:t>
            </a:r>
            <a:r>
              <a:rPr lang="en-US" altLang="en-US" i="1">
                <a:solidFill>
                  <a:srgbClr val="FFC000"/>
                </a:solidFill>
                <a:latin typeface="Century Gothic" pitchFamily="34" charset="0"/>
              </a:rPr>
              <a:t>implies</a:t>
            </a:r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 q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6553200" y="6172200"/>
            <a:ext cx="1066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Words: “not p”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267200" y="6059488"/>
            <a:ext cx="2133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Symbols:  </a:t>
            </a:r>
          </a:p>
          <a:p>
            <a:pPr algn="ctr"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 ~ p </a:t>
            </a:r>
          </a:p>
        </p:txBody>
      </p:sp>
      <p:sp>
        <p:nvSpPr>
          <p:cNvPr id="37" name="Rectangle 36"/>
          <p:cNvSpPr/>
          <p:nvPr/>
        </p:nvSpPr>
        <p:spPr>
          <a:xfrm>
            <a:off x="0" y="1295400"/>
            <a:ext cx="5029200" cy="68580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676400" y="6172200"/>
            <a:ext cx="3048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00">
                <a:solidFill>
                  <a:srgbClr val="FFC000"/>
                </a:solidFill>
                <a:latin typeface="Century Gothic" pitchFamily="34" charset="0"/>
              </a:rPr>
              <a:t>To contradict or state the opposite of something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817DB-4762-4755-9E86-76477B59266D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30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21" grpId="0"/>
      <p:bldP spid="33" grpId="0"/>
      <p:bldP spid="34" grpId="0"/>
      <p:bldP spid="35" grpId="0"/>
      <p:bldP spid="36" grpId="0"/>
      <p:bldP spid="37" grpId="0" animBg="1"/>
      <p:bldP spid="3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0" y="1905000"/>
            <a:ext cx="8915400" cy="38100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38915" name="TextBox 18"/>
          <p:cNvSpPr txBox="1">
            <a:spLocks noChangeArrowheads="1"/>
          </p:cNvSpPr>
          <p:nvPr/>
        </p:nvSpPr>
        <p:spPr bwMode="auto">
          <a:xfrm>
            <a:off x="0" y="1295400"/>
            <a:ext cx="464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1.8  Recognize conditional statements</a:t>
            </a:r>
          </a:p>
        </p:txBody>
      </p:sp>
      <p:sp>
        <p:nvSpPr>
          <p:cNvPr id="38916" name="TextBox 19"/>
          <p:cNvSpPr txBox="1">
            <a:spLocks noChangeArrowheads="1"/>
          </p:cNvSpPr>
          <p:nvPr/>
        </p:nvSpPr>
        <p:spPr bwMode="auto">
          <a:xfrm>
            <a:off x="0" y="2209800"/>
            <a:ext cx="502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1.8  Use the chain-rule to draw conclusions</a:t>
            </a:r>
          </a:p>
        </p:txBody>
      </p:sp>
      <p:sp>
        <p:nvSpPr>
          <p:cNvPr id="38917" name="TextBox 21"/>
          <p:cNvSpPr txBox="1">
            <a:spLocks noChangeArrowheads="1"/>
          </p:cNvSpPr>
          <p:nvPr/>
        </p:nvSpPr>
        <p:spPr bwMode="auto">
          <a:xfrm>
            <a:off x="2590800" y="2667000"/>
            <a:ext cx="2895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Related Vocabulary</a:t>
            </a:r>
          </a:p>
        </p:txBody>
      </p:sp>
      <p:sp>
        <p:nvSpPr>
          <p:cNvPr id="38918" name="TextBox 22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28600" y="4887913"/>
            <a:ext cx="2133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CONTRAPOSITIVE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28600" y="4278313"/>
            <a:ext cx="167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INVERSE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28600" y="3744913"/>
            <a:ext cx="167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CONVERSE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52400" y="5562600"/>
            <a:ext cx="2362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VENN DIAGRAM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Chapter 1, Section 8:  “Statements of Logic”</a:t>
            </a:r>
          </a:p>
        </p:txBody>
      </p:sp>
      <p:sp>
        <p:nvSpPr>
          <p:cNvPr id="38924" name="TextBox 30"/>
          <p:cNvSpPr txBox="1">
            <a:spLocks noChangeArrowheads="1"/>
          </p:cNvSpPr>
          <p:nvPr/>
        </p:nvSpPr>
        <p:spPr bwMode="auto">
          <a:xfrm>
            <a:off x="0" y="1600200"/>
            <a:ext cx="563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1.8  Recognize the negation of a statement</a:t>
            </a:r>
          </a:p>
        </p:txBody>
      </p:sp>
      <p:sp>
        <p:nvSpPr>
          <p:cNvPr id="38925" name="TextBox 31"/>
          <p:cNvSpPr txBox="1">
            <a:spLocks noChangeArrowheads="1"/>
          </p:cNvSpPr>
          <p:nvPr/>
        </p:nvSpPr>
        <p:spPr bwMode="auto">
          <a:xfrm>
            <a:off x="0" y="1905000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1.8  Recognize the converse, the inverse, and the contrapositive of a statement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52400" y="3276600"/>
            <a:ext cx="8534400" cy="369888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Conditional “if p, then q”:  If you live in Lexington, then you live in Kentucky.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600200" y="37338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If q, then p: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200400" y="3806825"/>
            <a:ext cx="563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FFC000"/>
                </a:solidFill>
                <a:latin typeface="Century Gothic" pitchFamily="34" charset="0"/>
              </a:rPr>
              <a:t>If you live in Kentucky, then you live in Lexington.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524000" y="4278313"/>
            <a:ext cx="1752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If ~p, then ~q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276600" y="4343400"/>
            <a:ext cx="563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FFC000"/>
                </a:solidFill>
                <a:latin typeface="Century Gothic" pitchFamily="34" charset="0"/>
              </a:rPr>
              <a:t>If you don’t live in Lexington, then you don’t live in Kentucky.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209800" y="4887913"/>
            <a:ext cx="167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If ~q, then ~p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810000" y="4949825"/>
            <a:ext cx="563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FFC000"/>
                </a:solidFill>
                <a:latin typeface="Century Gothic" pitchFamily="34" charset="0"/>
              </a:rPr>
              <a:t>If you don’t live in Kentucky, then you don’t live in Lexington.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267200" y="5562600"/>
            <a:ext cx="3200400" cy="914400"/>
          </a:xfrm>
          <a:prstGeom prst="rect">
            <a:avLst/>
          </a:prstGeom>
          <a:noFill/>
          <a:ln w="635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562600" y="5715000"/>
            <a:ext cx="1828800" cy="609600"/>
          </a:xfrm>
          <a:prstGeom prst="ellipse">
            <a:avLst/>
          </a:prstGeom>
          <a:noFill/>
          <a:ln w="1270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267200" y="5562600"/>
            <a:ext cx="9144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100" u="sng">
                <a:solidFill>
                  <a:srgbClr val="00FFFF"/>
                </a:solidFill>
                <a:latin typeface="Century Gothic" pitchFamily="34" charset="0"/>
              </a:rPr>
              <a:t>Kentucky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096000" y="5715000"/>
            <a:ext cx="9144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100" u="sng">
                <a:solidFill>
                  <a:srgbClr val="00FF00"/>
                </a:solidFill>
                <a:latin typeface="Century Gothic" pitchFamily="34" charset="0"/>
              </a:rPr>
              <a:t>Lexington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0" y="5943600"/>
            <a:ext cx="4191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00">
                <a:solidFill>
                  <a:srgbClr val="FF00FF"/>
                </a:solidFill>
                <a:latin typeface="Corbel" pitchFamily="34" charset="0"/>
              </a:rPr>
              <a:t>To determine the truth value of each statement, we must first assume that the original conditional statement is TRUE.</a:t>
            </a:r>
          </a:p>
        </p:txBody>
      </p:sp>
      <p:sp>
        <p:nvSpPr>
          <p:cNvPr id="40" name="Oval 39"/>
          <p:cNvSpPr/>
          <p:nvPr/>
        </p:nvSpPr>
        <p:spPr>
          <a:xfrm>
            <a:off x="4800600" y="6019800"/>
            <a:ext cx="1524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477000" y="6019800"/>
            <a:ext cx="1524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800600" y="6019800"/>
            <a:ext cx="152400" cy="152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200400" y="3810000"/>
            <a:ext cx="4343400" cy="38100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7620000" y="3821113"/>
            <a:ext cx="1143000" cy="36988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0000"/>
                </a:solidFill>
                <a:latin typeface="Corbel" pitchFamily="34" charset="0"/>
              </a:rPr>
              <a:t>FALSE!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276600" y="4343400"/>
            <a:ext cx="5334000" cy="38100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8610600" y="3629025"/>
            <a:ext cx="457200" cy="13239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FF0000"/>
                </a:solidFill>
                <a:latin typeface="Corbel" pitchFamily="34" charset="0"/>
              </a:rPr>
              <a:t>F</a:t>
            </a:r>
          </a:p>
          <a:p>
            <a:pPr eaLnBrk="1" hangingPunct="1"/>
            <a:r>
              <a:rPr lang="en-US" altLang="en-US" sz="1600" b="1">
                <a:solidFill>
                  <a:srgbClr val="FF0000"/>
                </a:solidFill>
                <a:latin typeface="Corbel" pitchFamily="34" charset="0"/>
              </a:rPr>
              <a:t>A</a:t>
            </a:r>
          </a:p>
          <a:p>
            <a:pPr eaLnBrk="1" hangingPunct="1"/>
            <a:r>
              <a:rPr lang="en-US" altLang="en-US" sz="1600" b="1">
                <a:solidFill>
                  <a:srgbClr val="FF0000"/>
                </a:solidFill>
                <a:latin typeface="Corbel" pitchFamily="34" charset="0"/>
              </a:rPr>
              <a:t>L</a:t>
            </a:r>
          </a:p>
          <a:p>
            <a:pPr eaLnBrk="1" hangingPunct="1"/>
            <a:r>
              <a:rPr lang="en-US" altLang="en-US" sz="1600" b="1">
                <a:solidFill>
                  <a:srgbClr val="FF0000"/>
                </a:solidFill>
                <a:latin typeface="Corbel" pitchFamily="34" charset="0"/>
              </a:rPr>
              <a:t>S</a:t>
            </a:r>
          </a:p>
          <a:p>
            <a:pPr eaLnBrk="1" hangingPunct="1"/>
            <a:r>
              <a:rPr lang="en-US" altLang="en-US" sz="1600" b="1">
                <a:solidFill>
                  <a:srgbClr val="FF0000"/>
                </a:solidFill>
                <a:latin typeface="Corbel" pitchFamily="34" charset="0"/>
              </a:rPr>
              <a:t>E  !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810000" y="4876800"/>
            <a:ext cx="5334000" cy="38100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7924800" y="5345113"/>
            <a:ext cx="1143000" cy="369887"/>
          </a:xfrm>
          <a:prstGeom prst="rect">
            <a:avLst/>
          </a:prstGeom>
          <a:noFill/>
          <a:ln w="28575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FF00"/>
                </a:solidFill>
                <a:latin typeface="Corbel" pitchFamily="34" charset="0"/>
              </a:rPr>
              <a:t>TRUE!</a:t>
            </a:r>
          </a:p>
        </p:txBody>
      </p:sp>
      <p:sp>
        <p:nvSpPr>
          <p:cNvPr id="49" name="Explosion 1 48"/>
          <p:cNvSpPr/>
          <p:nvPr/>
        </p:nvSpPr>
        <p:spPr>
          <a:xfrm>
            <a:off x="228600" y="1066800"/>
            <a:ext cx="8458200" cy="5334000"/>
          </a:xfrm>
          <a:prstGeom prst="irregularSeal1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FF00"/>
                </a:solidFill>
              </a:rPr>
              <a:t>If the conditional statement is TRUE,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FF00"/>
                </a:solidFill>
              </a:rPr>
              <a:t>then the </a:t>
            </a:r>
            <a:r>
              <a:rPr lang="en-US" sz="2400" dirty="0" err="1">
                <a:solidFill>
                  <a:srgbClr val="FFFF00"/>
                </a:solidFill>
              </a:rPr>
              <a:t>contrapositive</a:t>
            </a:r>
            <a:r>
              <a:rPr lang="en-US" sz="2400" dirty="0">
                <a:solidFill>
                  <a:srgbClr val="FFFF00"/>
                </a:solidFill>
              </a:rPr>
              <a:t> will always be TRUE!</a:t>
            </a:r>
          </a:p>
        </p:txBody>
      </p:sp>
      <p:sp>
        <p:nvSpPr>
          <p:cNvPr id="51" name="Smiley Face 50"/>
          <p:cNvSpPr/>
          <p:nvPr/>
        </p:nvSpPr>
        <p:spPr>
          <a:xfrm>
            <a:off x="8153400" y="5791200"/>
            <a:ext cx="685800" cy="6858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12"/>
          </p:nvPr>
        </p:nvSpPr>
        <p:spPr>
          <a:xfrm>
            <a:off x="8410575" y="6477000"/>
            <a:ext cx="733425" cy="274638"/>
          </a:xfrm>
        </p:spPr>
        <p:txBody>
          <a:bodyPr/>
          <a:lstStyle/>
          <a:p>
            <a:pPr>
              <a:defRPr/>
            </a:pPr>
            <a:fld id="{8C747809-7DFA-4541-AA65-0E3EE427C073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31</a:t>
            </a:fld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6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2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95E-6 L 0.34167 3.395E-6 " pathEditMode="relative" rAng="0" ptsTypes="AA">
                                      <p:cBhvr>
                                        <p:cTn id="16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00" y="0"/>
                                    </p:animMotion>
                                  </p:childTnLst>
                                </p:cTn>
                              </p:par>
                              <p:par>
                                <p:cTn id="16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5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14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643 -0.02197 L 0.11511 0.07331 L -0.02048 0.01549 L 0.27084 -0.0821 L 0.40643 -0.02197 Z " pathEditMode="relative" rAng="9972266" ptsTypes="FFFFF">
                                      <p:cBhvr>
                                        <p:cTn id="19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00" y="1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24" grpId="0"/>
      <p:bldP spid="25" grpId="0"/>
      <p:bldP spid="27" grpId="0"/>
      <p:bldP spid="28" grpId="0"/>
      <p:bldP spid="15" grpId="0" animBg="1"/>
      <p:bldP spid="16" grpId="0"/>
      <p:bldP spid="17" grpId="0"/>
      <p:bldP spid="18" grpId="0"/>
      <p:bldP spid="21" grpId="0"/>
      <p:bldP spid="33" grpId="0"/>
      <p:bldP spid="34" grpId="0"/>
      <p:bldP spid="35" grpId="0" animBg="1"/>
      <p:bldP spid="36" grpId="0" animBg="1"/>
      <p:bldP spid="37" grpId="0"/>
      <p:bldP spid="38" grpId="0"/>
      <p:bldP spid="39" grpId="0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2" grpId="2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9" grpId="0" animBg="1"/>
      <p:bldP spid="49" grpId="1" animBg="1"/>
      <p:bldP spid="5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Box 18"/>
          <p:cNvSpPr txBox="1">
            <a:spLocks noChangeArrowheads="1"/>
          </p:cNvSpPr>
          <p:nvPr/>
        </p:nvSpPr>
        <p:spPr bwMode="auto">
          <a:xfrm>
            <a:off x="0" y="1295400"/>
            <a:ext cx="464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1.8  Recognize conditional statements</a:t>
            </a:r>
          </a:p>
        </p:txBody>
      </p:sp>
      <p:sp>
        <p:nvSpPr>
          <p:cNvPr id="39939" name="TextBox 19"/>
          <p:cNvSpPr txBox="1">
            <a:spLocks noChangeArrowheads="1"/>
          </p:cNvSpPr>
          <p:nvPr/>
        </p:nvSpPr>
        <p:spPr bwMode="auto">
          <a:xfrm>
            <a:off x="0" y="2209800"/>
            <a:ext cx="502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1.8  Use the chain-rule to draw conclusions</a:t>
            </a:r>
          </a:p>
        </p:txBody>
      </p:sp>
      <p:sp>
        <p:nvSpPr>
          <p:cNvPr id="39940" name="TextBox 21"/>
          <p:cNvSpPr txBox="1">
            <a:spLocks noChangeArrowheads="1"/>
          </p:cNvSpPr>
          <p:nvPr/>
        </p:nvSpPr>
        <p:spPr bwMode="auto">
          <a:xfrm>
            <a:off x="2514600" y="2895600"/>
            <a:ext cx="2895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Related Vocabulary</a:t>
            </a:r>
          </a:p>
        </p:txBody>
      </p:sp>
      <p:sp>
        <p:nvSpPr>
          <p:cNvPr id="39941" name="TextBox 22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33400" y="35814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CHAIN RULE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Chapter 1, Section 8:  “Statements of Logic”</a:t>
            </a:r>
          </a:p>
        </p:txBody>
      </p:sp>
      <p:sp>
        <p:nvSpPr>
          <p:cNvPr id="39944" name="TextBox 30"/>
          <p:cNvSpPr txBox="1">
            <a:spLocks noChangeArrowheads="1"/>
          </p:cNvSpPr>
          <p:nvPr/>
        </p:nvSpPr>
        <p:spPr bwMode="auto">
          <a:xfrm>
            <a:off x="0" y="1600200"/>
            <a:ext cx="563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1.8  Recognize the negation of a statement</a:t>
            </a:r>
          </a:p>
        </p:txBody>
      </p:sp>
      <p:sp>
        <p:nvSpPr>
          <p:cNvPr id="39945" name="TextBox 31"/>
          <p:cNvSpPr txBox="1">
            <a:spLocks noChangeArrowheads="1"/>
          </p:cNvSpPr>
          <p:nvPr/>
        </p:nvSpPr>
        <p:spPr bwMode="auto">
          <a:xfrm>
            <a:off x="0" y="1905000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1.8  Recognize the converse, the inverse, and the contrapositive of a statement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6200" y="2209800"/>
            <a:ext cx="4876800" cy="38100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133600" y="3581400"/>
            <a:ext cx="6781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C000"/>
                </a:solidFill>
                <a:latin typeface="Century Gothic" pitchFamily="34" charset="0"/>
              </a:rPr>
              <a:t>- The logical sequence you follow when writing proofs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57200" y="4114800"/>
            <a:ext cx="838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Century Gothic" pitchFamily="34" charset="0"/>
              </a:rPr>
              <a:t>Words:</a:t>
            </a:r>
            <a:r>
              <a:rPr lang="en-US" altLang="en-US">
                <a:solidFill>
                  <a:srgbClr val="FFC000"/>
                </a:solidFill>
                <a:latin typeface="Century Gothic" pitchFamily="34" charset="0"/>
              </a:rPr>
              <a:t>  If p implies q, and q implies r, then p implies r. 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57200" y="4506913"/>
            <a:ext cx="838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FF"/>
                </a:solidFill>
                <a:latin typeface="Century Gothic" pitchFamily="34" charset="0"/>
              </a:rPr>
              <a:t>Symbols:</a:t>
            </a:r>
            <a:r>
              <a:rPr lang="en-US" altLang="en-US">
                <a:solidFill>
                  <a:srgbClr val="FFC000"/>
                </a:solidFill>
                <a:latin typeface="Century Gothic" pitchFamily="34" charset="0"/>
              </a:rPr>
              <a:t>  If p </a:t>
            </a:r>
            <a:r>
              <a:rPr lang="en-US" altLang="en-US">
                <a:solidFill>
                  <a:srgbClr val="FFC000"/>
                </a:solidFill>
                <a:latin typeface="Century Gothic" pitchFamily="34" charset="0"/>
                <a:sym typeface="Symbol" pitchFamily="18" charset="2"/>
              </a:rPr>
              <a:t></a:t>
            </a:r>
            <a:r>
              <a:rPr lang="en-US" altLang="en-US">
                <a:solidFill>
                  <a:srgbClr val="FFC000"/>
                </a:solidFill>
                <a:latin typeface="Century Gothic" pitchFamily="34" charset="0"/>
              </a:rPr>
              <a:t> q, and q </a:t>
            </a:r>
            <a:r>
              <a:rPr lang="en-US" altLang="en-US">
                <a:solidFill>
                  <a:srgbClr val="FFC000"/>
                </a:solidFill>
                <a:latin typeface="Century Gothic" pitchFamily="34" charset="0"/>
                <a:sym typeface="Symbol" pitchFamily="18" charset="2"/>
              </a:rPr>
              <a:t></a:t>
            </a:r>
            <a:r>
              <a:rPr lang="en-US" altLang="en-US">
                <a:solidFill>
                  <a:srgbClr val="FFC000"/>
                </a:solidFill>
                <a:latin typeface="Century Gothic" pitchFamily="34" charset="0"/>
              </a:rPr>
              <a:t> r, then p </a:t>
            </a:r>
            <a:r>
              <a:rPr lang="en-US" altLang="en-US">
                <a:solidFill>
                  <a:srgbClr val="FFC000"/>
                </a:solidFill>
                <a:latin typeface="Century Gothic" pitchFamily="34" charset="0"/>
                <a:sym typeface="Symbol" pitchFamily="18" charset="2"/>
              </a:rPr>
              <a:t></a:t>
            </a:r>
            <a:r>
              <a:rPr lang="en-US" altLang="en-US">
                <a:solidFill>
                  <a:srgbClr val="FFC000"/>
                </a:solidFill>
                <a:latin typeface="Century Gothic" pitchFamily="34" charset="0"/>
              </a:rPr>
              <a:t> r.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286000" y="4572000"/>
            <a:ext cx="1006475" cy="304800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Arc 32"/>
          <p:cNvSpPr/>
          <p:nvPr/>
        </p:nvSpPr>
        <p:spPr>
          <a:xfrm rot="7851261">
            <a:off x="1804194" y="3096419"/>
            <a:ext cx="2108200" cy="2103438"/>
          </a:xfrm>
          <a:prstGeom prst="arc">
            <a:avLst>
              <a:gd name="adj1" fmla="val 16200000"/>
              <a:gd name="adj2" fmla="val 562540"/>
            </a:avLst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327525" y="4572000"/>
            <a:ext cx="777875" cy="304800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152400" y="5181600"/>
            <a:ext cx="2286000" cy="369888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C000"/>
                </a:solidFill>
                <a:latin typeface="Century Gothic" pitchFamily="34" charset="0"/>
              </a:rPr>
              <a:t>Mathematically:</a:t>
            </a:r>
          </a:p>
        </p:txBody>
      </p:sp>
      <p:sp>
        <p:nvSpPr>
          <p:cNvPr id="36" name="TextBox 3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04799" y="5573713"/>
            <a:ext cx="2987675" cy="369332"/>
          </a:xfrm>
          <a:prstGeom prst="rect">
            <a:avLst/>
          </a:prstGeom>
          <a:blipFill rotWithShape="1">
            <a:blip r:embed="rId2"/>
            <a:stretch>
              <a:fillRect l="-1633" t="-8197" b="-24590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533400" y="6259513"/>
            <a:ext cx="3429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C000"/>
                </a:solidFill>
                <a:latin typeface="Century Gothic" pitchFamily="34" charset="0"/>
              </a:rPr>
              <a:t>since 5 = 5,     . . .  then x = y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781800" y="4572000"/>
            <a:ext cx="1371600" cy="369888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C000"/>
                </a:solidFill>
                <a:latin typeface="Century Gothic" pitchFamily="34" charset="0"/>
              </a:rPr>
              <a:t>In a Proof: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324600" y="4953000"/>
            <a:ext cx="2819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C000"/>
                </a:solidFill>
                <a:latin typeface="Century Gothic" pitchFamily="34" charset="0"/>
              </a:rPr>
              <a:t>If </a:t>
            </a:r>
            <a:r>
              <a:rPr lang="en-US" altLang="en-US">
                <a:solidFill>
                  <a:srgbClr val="FFC000"/>
                </a:solidFill>
                <a:latin typeface="Century Gothic" pitchFamily="34" charset="0"/>
                <a:ea typeface="Cambria Math" pitchFamily="18" charset="0"/>
                <a:cs typeface="Cambria Math" pitchFamily="18" charset="0"/>
              </a:rPr>
              <a:t>∡X is a right angle</a:t>
            </a:r>
            <a:r>
              <a:rPr lang="en-US" altLang="en-US">
                <a:solidFill>
                  <a:srgbClr val="FFC000"/>
                </a:solidFill>
                <a:latin typeface="Century Gothic" pitchFamily="34" charset="0"/>
              </a:rPr>
              <a:t> and </a:t>
            </a:r>
            <a:r>
              <a:rPr lang="en-US" altLang="en-US">
                <a:solidFill>
                  <a:srgbClr val="FFC000"/>
                </a:solidFill>
                <a:latin typeface="Century Gothic" pitchFamily="34" charset="0"/>
                <a:ea typeface="Cambria Math" pitchFamily="18" charset="0"/>
                <a:cs typeface="Cambria Math" pitchFamily="18" charset="0"/>
              </a:rPr>
              <a:t>∡Y is a right angle</a:t>
            </a:r>
            <a:r>
              <a:rPr lang="en-US" altLang="en-US">
                <a:solidFill>
                  <a:srgbClr val="FFC000"/>
                </a:solidFill>
                <a:latin typeface="Century Gothic" pitchFamily="34" charset="0"/>
              </a:rPr>
              <a:t>,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6400800" y="6172200"/>
            <a:ext cx="198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C000"/>
                </a:solidFill>
                <a:latin typeface="Century Gothic" pitchFamily="34" charset="0"/>
              </a:rPr>
              <a:t>then </a:t>
            </a:r>
            <a:r>
              <a:rPr lang="en-US" altLang="en-US">
                <a:solidFill>
                  <a:srgbClr val="FFC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∡ X</a:t>
            </a:r>
            <a:r>
              <a:rPr lang="en-US" altLang="en-US">
                <a:solidFill>
                  <a:srgbClr val="FFC000"/>
                </a:solidFill>
                <a:latin typeface="Century Gothic" pitchFamily="34" charset="0"/>
              </a:rPr>
              <a:t> </a:t>
            </a:r>
            <a:r>
              <a:rPr lang="en-US" altLang="en-US">
                <a:solidFill>
                  <a:srgbClr val="FFC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≅ ∡</a:t>
            </a:r>
            <a:r>
              <a:rPr lang="en-US" altLang="en-US">
                <a:solidFill>
                  <a:srgbClr val="FFC000"/>
                </a:solidFill>
                <a:latin typeface="Century Gothic" pitchFamily="34" charset="0"/>
              </a:rPr>
              <a:t> Y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6324600" y="5562600"/>
            <a:ext cx="2819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C000"/>
                </a:solidFill>
                <a:latin typeface="Century Gothic" pitchFamily="34" charset="0"/>
              </a:rPr>
              <a:t>and all right angles equal 90,</a:t>
            </a:r>
          </a:p>
        </p:txBody>
      </p:sp>
      <p:sp>
        <p:nvSpPr>
          <p:cNvPr id="42" name="TextBox 4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533400" y="5943600"/>
            <a:ext cx="1981200" cy="369332"/>
          </a:xfrm>
          <a:prstGeom prst="rect">
            <a:avLst/>
          </a:prstGeom>
          <a:blipFill rotWithShape="1">
            <a:blip r:embed="rId3"/>
            <a:stretch>
              <a:fillRect l="-2769" t="-8197" b="-24590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FE7505-E41F-4E97-AB98-9374A4832AD5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32</a:t>
            </a:fld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5" grpId="0" animBg="1"/>
      <p:bldP spid="16" grpId="0"/>
      <p:bldP spid="17" grpId="0"/>
      <p:bldP spid="18" grpId="0"/>
      <p:bldP spid="21" grpId="0" animBg="1"/>
      <p:bldP spid="34" grpId="0" animBg="1"/>
      <p:bldP spid="35" grpId="0" animBg="1"/>
      <p:bldP spid="37" grpId="0"/>
      <p:bldP spid="38" grpId="0" animBg="1"/>
      <p:bldP spid="39" grpId="0"/>
      <p:bldP spid="40" grpId="0"/>
      <p:bldP spid="4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81000" y="1306513"/>
            <a:ext cx="82296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entury Gothic" pitchFamily="34" charset="0"/>
              </a:rPr>
              <a:t>1.9  Solve probability problems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667000" y="1828800"/>
            <a:ext cx="2895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Related Vocabulary</a:t>
            </a:r>
          </a:p>
        </p:txBody>
      </p:sp>
      <p:sp>
        <p:nvSpPr>
          <p:cNvPr id="40964" name="TextBox 22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33400" y="2590800"/>
            <a:ext cx="190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B0F0"/>
                </a:solidFill>
                <a:latin typeface="Century Gothic" pitchFamily="34" charset="0"/>
              </a:rPr>
              <a:t>PROBABILITY -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Chapter 1, Section 9:  “Probability”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438400" y="2590800"/>
            <a:ext cx="5943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B0F0"/>
                </a:solidFill>
                <a:latin typeface="Century Gothic" pitchFamily="34" charset="0"/>
              </a:rPr>
              <a:t>The chance that something will happen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200400" y="3505200"/>
            <a:ext cx="2209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Favorable PART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971800" y="3886200"/>
            <a:ext cx="2895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TOTAL Possibilities 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2438400" y="3886200"/>
            <a:ext cx="388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0" y="3429000"/>
            <a:ext cx="1828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A ratio whose value is between 0 and 1, inclusive.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905000" y="3429000"/>
            <a:ext cx="457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4800">
                <a:solidFill>
                  <a:srgbClr val="00FF00"/>
                </a:solidFill>
                <a:latin typeface="Corbel" pitchFamily="34" charset="0"/>
              </a:rPr>
              <a:t>: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09600" y="59436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Impossible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7010400" y="59436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Certain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990600" y="5029200"/>
            <a:ext cx="457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4800">
                <a:solidFill>
                  <a:srgbClr val="00FF00"/>
                </a:solidFill>
                <a:latin typeface="Corbel" pitchFamily="34" charset="0"/>
              </a:rPr>
              <a:t>0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7391400" y="5029200"/>
            <a:ext cx="457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4800">
                <a:solidFill>
                  <a:srgbClr val="00FF00"/>
                </a:solidFill>
                <a:latin typeface="Corbel" pitchFamily="34" charset="0"/>
              </a:rPr>
              <a:t>1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038600" y="5029200"/>
            <a:ext cx="76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4800">
                <a:solidFill>
                  <a:srgbClr val="00FF00"/>
                </a:solidFill>
                <a:latin typeface="Corbel" pitchFamily="34" charset="0"/>
              </a:rPr>
              <a:t>½ </a:t>
            </a:r>
          </a:p>
        </p:txBody>
      </p:sp>
      <p:cxnSp>
        <p:nvCxnSpPr>
          <p:cNvPr id="39" name="Straight Arrow Connector 38"/>
          <p:cNvCxnSpPr>
            <a:stCxn id="35" idx="2"/>
            <a:endCxn id="36" idx="2"/>
          </p:cNvCxnSpPr>
          <p:nvPr/>
        </p:nvCxnSpPr>
        <p:spPr>
          <a:xfrm>
            <a:off x="1219200" y="5859463"/>
            <a:ext cx="6400800" cy="0"/>
          </a:xfrm>
          <a:prstGeom prst="straightConnector1">
            <a:avLst/>
          </a:prstGeom>
          <a:ln>
            <a:solidFill>
              <a:srgbClr val="00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219200" y="5715000"/>
            <a:ext cx="0" cy="304800"/>
          </a:xfrm>
          <a:prstGeom prst="line">
            <a:avLst/>
          </a:prstGeom>
          <a:ln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419600" y="5715000"/>
            <a:ext cx="0" cy="304800"/>
          </a:xfrm>
          <a:prstGeom prst="line">
            <a:avLst/>
          </a:prstGeom>
          <a:ln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620000" y="5715000"/>
            <a:ext cx="0" cy="304800"/>
          </a:xfrm>
          <a:prstGeom prst="line">
            <a:avLst/>
          </a:prstGeom>
          <a:ln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3810000" y="5943600"/>
            <a:ext cx="121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Equally Likely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1905000" y="5954713"/>
            <a:ext cx="1600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Less </a:t>
            </a:r>
          </a:p>
          <a:p>
            <a:pPr algn="ctr"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likely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5257800" y="5954713"/>
            <a:ext cx="1219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More Likely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7315200" y="28194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 u="sng">
                <a:solidFill>
                  <a:srgbClr val="00FF00"/>
                </a:solidFill>
                <a:latin typeface="Corbel" pitchFamily="34" charset="0"/>
              </a:rPr>
              <a:t>STEPS: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6858000" y="3211513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1.  List ALL outcomes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6858000" y="3516313"/>
            <a:ext cx="2286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eriod" startAt="2"/>
            </a:pPr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Record “winners”</a:t>
            </a:r>
          </a:p>
          <a:p>
            <a:pPr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             over total</a:t>
            </a:r>
          </a:p>
        </p:txBody>
      </p:sp>
      <p:sp>
        <p:nvSpPr>
          <p:cNvPr id="50" name="Hexagon 49"/>
          <p:cNvSpPr/>
          <p:nvPr/>
        </p:nvSpPr>
        <p:spPr>
          <a:xfrm>
            <a:off x="6781800" y="2590800"/>
            <a:ext cx="2286000" cy="1981200"/>
          </a:xfrm>
          <a:prstGeom prst="hexag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28600" y="1295400"/>
            <a:ext cx="3886200" cy="3810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17408A-A8E2-4B53-8CEF-3882D4F9AA27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33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  <p:bldP spid="24" grpId="0"/>
      <p:bldP spid="26" grpId="0"/>
      <p:bldP spid="27" grpId="0"/>
      <p:bldP spid="28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44" grpId="0"/>
      <p:bldP spid="45" grpId="0"/>
      <p:bldP spid="46" grpId="0"/>
      <p:bldP spid="47" grpId="0"/>
      <p:bldP spid="48" grpId="0"/>
      <p:bldP spid="49" grpId="0"/>
      <p:bldP spid="50" grpId="0" animBg="1"/>
      <p:bldP spid="5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 flipV="1">
            <a:off x="3200400" y="2971800"/>
            <a:ext cx="2819400" cy="762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3200400" y="1143000"/>
            <a:ext cx="2133600" cy="1905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3200400" y="2971800"/>
            <a:ext cx="76200" cy="762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334000" y="2971800"/>
            <a:ext cx="76200" cy="762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105400" y="1295400"/>
            <a:ext cx="76200" cy="762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419600" y="1905000"/>
            <a:ext cx="76200" cy="762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992" name="TextBox 11"/>
          <p:cNvSpPr txBox="1">
            <a:spLocks noChangeArrowheads="1"/>
          </p:cNvSpPr>
          <p:nvPr/>
        </p:nvSpPr>
        <p:spPr bwMode="auto">
          <a:xfrm>
            <a:off x="2895600" y="29718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C000"/>
                </a:solidFill>
                <a:latin typeface="Corbel" pitchFamily="34" charset="0"/>
              </a:rPr>
              <a:t>C</a:t>
            </a:r>
          </a:p>
        </p:txBody>
      </p:sp>
      <p:sp>
        <p:nvSpPr>
          <p:cNvPr id="41993" name="TextBox 12"/>
          <p:cNvSpPr txBox="1">
            <a:spLocks noChangeArrowheads="1"/>
          </p:cNvSpPr>
          <p:nvPr/>
        </p:nvSpPr>
        <p:spPr bwMode="auto">
          <a:xfrm>
            <a:off x="4191000" y="15240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C000"/>
                </a:solidFill>
                <a:latin typeface="Corbel" pitchFamily="34" charset="0"/>
              </a:rPr>
              <a:t>B</a:t>
            </a:r>
          </a:p>
        </p:txBody>
      </p:sp>
      <p:sp>
        <p:nvSpPr>
          <p:cNvPr id="41994" name="TextBox 13"/>
          <p:cNvSpPr txBox="1">
            <a:spLocks noChangeArrowheads="1"/>
          </p:cNvSpPr>
          <p:nvPr/>
        </p:nvSpPr>
        <p:spPr bwMode="auto">
          <a:xfrm>
            <a:off x="4800600" y="990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C000"/>
                </a:solidFill>
                <a:latin typeface="Corbel" pitchFamily="34" charset="0"/>
              </a:rPr>
              <a:t>A</a:t>
            </a:r>
          </a:p>
        </p:txBody>
      </p:sp>
      <p:sp>
        <p:nvSpPr>
          <p:cNvPr id="41995" name="TextBox 14"/>
          <p:cNvSpPr txBox="1">
            <a:spLocks noChangeArrowheads="1"/>
          </p:cNvSpPr>
          <p:nvPr/>
        </p:nvSpPr>
        <p:spPr bwMode="auto">
          <a:xfrm>
            <a:off x="5257800" y="30480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C000"/>
                </a:solidFill>
                <a:latin typeface="Corbel" pitchFamily="34" charset="0"/>
              </a:rPr>
              <a:t>D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81000" y="838200"/>
            <a:ext cx="2362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If three of the four points are selected in a random order, what is the probability that the ordered letters will correctly name the angle shown?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09600" y="3733800"/>
            <a:ext cx="2209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u="sng">
                <a:solidFill>
                  <a:srgbClr val="00FF00"/>
                </a:solidFill>
                <a:latin typeface="Corbel" pitchFamily="34" charset="0"/>
              </a:rPr>
              <a:t>LIST all possibilities: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09600" y="4049713"/>
            <a:ext cx="685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ABC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09600" y="44196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ABD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09600" y="4811713"/>
            <a:ext cx="685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ACB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09600" y="5192713"/>
            <a:ext cx="685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ACD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09600" y="5573713"/>
            <a:ext cx="685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ADB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09600" y="5954713"/>
            <a:ext cx="685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ADC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524000" y="40386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BAC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524000" y="44196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BAD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524000" y="48006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BCA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524000" y="51816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BCD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524000" y="55626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BDA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524000" y="59436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BDC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362200" y="40386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CAB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362200" y="4430713"/>
            <a:ext cx="685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CAD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362200" y="4811713"/>
            <a:ext cx="685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CBA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362200" y="5192713"/>
            <a:ext cx="685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CBD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362200" y="5573713"/>
            <a:ext cx="685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CDA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362200" y="5954713"/>
            <a:ext cx="685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CDB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3276600" y="40386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DAB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3276600" y="4430713"/>
            <a:ext cx="685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DAC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3276600" y="4811713"/>
            <a:ext cx="685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DBA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3276600" y="5192713"/>
            <a:ext cx="685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DBC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276600" y="5573713"/>
            <a:ext cx="685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DCA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3276600" y="5954713"/>
            <a:ext cx="685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DCB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5105400" y="4016375"/>
            <a:ext cx="3733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Or use the Fundamental Counting Principle:</a:t>
            </a:r>
          </a:p>
        </p:txBody>
      </p:sp>
      <p:cxnSp>
        <p:nvCxnSpPr>
          <p:cNvPr id="44" name="Straight Connector 43"/>
          <p:cNvCxnSpPr/>
          <p:nvPr/>
        </p:nvCxnSpPr>
        <p:spPr>
          <a:xfrm>
            <a:off x="4953000" y="55626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248400" y="55626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543800" y="55626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5181600" y="4876800"/>
            <a:ext cx="685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00FF00"/>
                </a:solidFill>
                <a:latin typeface="Corbel" pitchFamily="34" charset="0"/>
              </a:rPr>
              <a:t>4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6477000" y="4876800"/>
            <a:ext cx="685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00FF00"/>
                </a:solidFill>
                <a:latin typeface="Corbel" pitchFamily="34" charset="0"/>
              </a:rPr>
              <a:t>3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7848600" y="4876800"/>
            <a:ext cx="685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00FF00"/>
                </a:solidFill>
                <a:latin typeface="Corbel" pitchFamily="34" charset="0"/>
              </a:rPr>
              <a:t>2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4876800" y="5573713"/>
            <a:ext cx="1066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200">
                <a:solidFill>
                  <a:srgbClr val="00FF00"/>
                </a:solidFill>
                <a:latin typeface="Corbel" pitchFamily="34" charset="0"/>
              </a:rPr>
              <a:t># of ways to select the first point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6172200" y="5562600"/>
            <a:ext cx="1066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200">
                <a:solidFill>
                  <a:srgbClr val="00FF00"/>
                </a:solidFill>
                <a:latin typeface="Corbel" pitchFamily="34" charset="0"/>
              </a:rPr>
              <a:t># of ways to select the second point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7543800" y="5562600"/>
            <a:ext cx="990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200">
                <a:solidFill>
                  <a:srgbClr val="00FF00"/>
                </a:solidFill>
                <a:latin typeface="Corbel" pitchFamily="34" charset="0"/>
              </a:rPr>
              <a:t># of ways to select the third point</a:t>
            </a:r>
          </a:p>
        </p:txBody>
      </p:sp>
      <p:sp>
        <p:nvSpPr>
          <p:cNvPr id="53" name="Oval 52"/>
          <p:cNvSpPr/>
          <p:nvPr/>
        </p:nvSpPr>
        <p:spPr>
          <a:xfrm>
            <a:off x="6019800" y="5257800"/>
            <a:ext cx="76200" cy="76200"/>
          </a:xfrm>
          <a:prstGeom prst="ellipse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7315200" y="5257800"/>
            <a:ext cx="76200" cy="76200"/>
          </a:xfrm>
          <a:prstGeom prst="ellipse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2034" name="TextBox 54"/>
          <p:cNvSpPr txBox="1">
            <a:spLocks noChangeArrowheads="1"/>
          </p:cNvSpPr>
          <p:nvPr/>
        </p:nvSpPr>
        <p:spPr bwMode="auto">
          <a:xfrm>
            <a:off x="6400800" y="838200"/>
            <a:ext cx="2362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u="sng">
                <a:solidFill>
                  <a:srgbClr val="FFC000"/>
                </a:solidFill>
                <a:latin typeface="Century Gothic" pitchFamily="34" charset="0"/>
              </a:rPr>
              <a:t>TOTAL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6477000" y="1654175"/>
            <a:ext cx="2362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>
                <a:solidFill>
                  <a:srgbClr val="FFC000"/>
                </a:solidFill>
                <a:latin typeface="Century Gothic" pitchFamily="34" charset="0"/>
              </a:rPr>
              <a:t>24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553200" y="838200"/>
            <a:ext cx="2057400" cy="160020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8" name="Slide Number Placeholder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E78325-A478-4C95-86BF-0D5373EBB1D6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34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7" grpId="0"/>
      <p:bldP spid="48" grpId="0"/>
      <p:bldP spid="49" grpId="0"/>
      <p:bldP spid="50" grpId="0"/>
      <p:bldP spid="51" grpId="0"/>
      <p:bldP spid="52" grpId="0"/>
      <p:bldP spid="53" grpId="0" animBg="1"/>
      <p:bldP spid="54" grpId="0" animBg="1"/>
      <p:bldP spid="5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 flipV="1">
            <a:off x="3200400" y="2971800"/>
            <a:ext cx="2819400" cy="762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3200400" y="1143000"/>
            <a:ext cx="2133600" cy="1905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3200400" y="2971800"/>
            <a:ext cx="76200" cy="762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334000" y="2971800"/>
            <a:ext cx="76200" cy="762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105400" y="1295400"/>
            <a:ext cx="76200" cy="762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419600" y="1905000"/>
            <a:ext cx="76200" cy="762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016" name="TextBox 11"/>
          <p:cNvSpPr txBox="1">
            <a:spLocks noChangeArrowheads="1"/>
          </p:cNvSpPr>
          <p:nvPr/>
        </p:nvSpPr>
        <p:spPr bwMode="auto">
          <a:xfrm>
            <a:off x="2895600" y="29718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C000"/>
                </a:solidFill>
                <a:latin typeface="Corbel" pitchFamily="34" charset="0"/>
              </a:rPr>
              <a:t>C</a:t>
            </a:r>
          </a:p>
        </p:txBody>
      </p:sp>
      <p:sp>
        <p:nvSpPr>
          <p:cNvPr id="43017" name="TextBox 12"/>
          <p:cNvSpPr txBox="1">
            <a:spLocks noChangeArrowheads="1"/>
          </p:cNvSpPr>
          <p:nvPr/>
        </p:nvSpPr>
        <p:spPr bwMode="auto">
          <a:xfrm>
            <a:off x="4191000" y="15240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C000"/>
                </a:solidFill>
                <a:latin typeface="Corbel" pitchFamily="34" charset="0"/>
              </a:rPr>
              <a:t>B</a:t>
            </a:r>
          </a:p>
        </p:txBody>
      </p:sp>
      <p:sp>
        <p:nvSpPr>
          <p:cNvPr id="43018" name="TextBox 13"/>
          <p:cNvSpPr txBox="1">
            <a:spLocks noChangeArrowheads="1"/>
          </p:cNvSpPr>
          <p:nvPr/>
        </p:nvSpPr>
        <p:spPr bwMode="auto">
          <a:xfrm>
            <a:off x="4800600" y="990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C000"/>
                </a:solidFill>
                <a:latin typeface="Corbel" pitchFamily="34" charset="0"/>
              </a:rPr>
              <a:t>A</a:t>
            </a:r>
          </a:p>
        </p:txBody>
      </p:sp>
      <p:sp>
        <p:nvSpPr>
          <p:cNvPr id="43019" name="TextBox 14"/>
          <p:cNvSpPr txBox="1">
            <a:spLocks noChangeArrowheads="1"/>
          </p:cNvSpPr>
          <p:nvPr/>
        </p:nvSpPr>
        <p:spPr bwMode="auto">
          <a:xfrm>
            <a:off x="5257800" y="30480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C000"/>
                </a:solidFill>
                <a:latin typeface="Corbel" pitchFamily="34" charset="0"/>
              </a:rPr>
              <a:t>D</a:t>
            </a:r>
          </a:p>
        </p:txBody>
      </p:sp>
      <p:sp>
        <p:nvSpPr>
          <p:cNvPr id="43020" name="TextBox 15"/>
          <p:cNvSpPr txBox="1">
            <a:spLocks noChangeArrowheads="1"/>
          </p:cNvSpPr>
          <p:nvPr/>
        </p:nvSpPr>
        <p:spPr bwMode="auto">
          <a:xfrm>
            <a:off x="381000" y="838200"/>
            <a:ext cx="2362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If three of the four points are selected in a random order, what is the probability that the ordered letters will correctly name the angle shown?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09600" y="3733800"/>
            <a:ext cx="2209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u="sng">
                <a:solidFill>
                  <a:srgbClr val="FF00FF"/>
                </a:solidFill>
                <a:latin typeface="Corbel" pitchFamily="34" charset="0"/>
              </a:rPr>
              <a:t>Circle the “winners”:</a:t>
            </a:r>
          </a:p>
        </p:txBody>
      </p:sp>
      <p:sp>
        <p:nvSpPr>
          <p:cNvPr id="43022" name="TextBox 17"/>
          <p:cNvSpPr txBox="1">
            <a:spLocks noChangeArrowheads="1"/>
          </p:cNvSpPr>
          <p:nvPr/>
        </p:nvSpPr>
        <p:spPr bwMode="auto">
          <a:xfrm>
            <a:off x="609600" y="4049713"/>
            <a:ext cx="685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ABC</a:t>
            </a:r>
          </a:p>
        </p:txBody>
      </p:sp>
      <p:sp>
        <p:nvSpPr>
          <p:cNvPr id="43023" name="TextBox 18"/>
          <p:cNvSpPr txBox="1">
            <a:spLocks noChangeArrowheads="1"/>
          </p:cNvSpPr>
          <p:nvPr/>
        </p:nvSpPr>
        <p:spPr bwMode="auto">
          <a:xfrm>
            <a:off x="609600" y="44196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ABD</a:t>
            </a:r>
          </a:p>
        </p:txBody>
      </p:sp>
      <p:sp>
        <p:nvSpPr>
          <p:cNvPr id="43024" name="TextBox 19"/>
          <p:cNvSpPr txBox="1">
            <a:spLocks noChangeArrowheads="1"/>
          </p:cNvSpPr>
          <p:nvPr/>
        </p:nvSpPr>
        <p:spPr bwMode="auto">
          <a:xfrm>
            <a:off x="609600" y="4811713"/>
            <a:ext cx="685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ACB</a:t>
            </a:r>
          </a:p>
        </p:txBody>
      </p:sp>
      <p:sp>
        <p:nvSpPr>
          <p:cNvPr id="43025" name="TextBox 20"/>
          <p:cNvSpPr txBox="1">
            <a:spLocks noChangeArrowheads="1"/>
          </p:cNvSpPr>
          <p:nvPr/>
        </p:nvSpPr>
        <p:spPr bwMode="auto">
          <a:xfrm>
            <a:off x="609600" y="5192713"/>
            <a:ext cx="685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ACD</a:t>
            </a:r>
          </a:p>
        </p:txBody>
      </p:sp>
      <p:sp>
        <p:nvSpPr>
          <p:cNvPr id="43026" name="TextBox 21"/>
          <p:cNvSpPr txBox="1">
            <a:spLocks noChangeArrowheads="1"/>
          </p:cNvSpPr>
          <p:nvPr/>
        </p:nvSpPr>
        <p:spPr bwMode="auto">
          <a:xfrm>
            <a:off x="609600" y="5573713"/>
            <a:ext cx="685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ADB</a:t>
            </a:r>
          </a:p>
        </p:txBody>
      </p:sp>
      <p:sp>
        <p:nvSpPr>
          <p:cNvPr id="43027" name="TextBox 22"/>
          <p:cNvSpPr txBox="1">
            <a:spLocks noChangeArrowheads="1"/>
          </p:cNvSpPr>
          <p:nvPr/>
        </p:nvSpPr>
        <p:spPr bwMode="auto">
          <a:xfrm>
            <a:off x="609600" y="5954713"/>
            <a:ext cx="685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ADC</a:t>
            </a:r>
          </a:p>
        </p:txBody>
      </p:sp>
      <p:sp>
        <p:nvSpPr>
          <p:cNvPr id="43028" name="TextBox 23"/>
          <p:cNvSpPr txBox="1">
            <a:spLocks noChangeArrowheads="1"/>
          </p:cNvSpPr>
          <p:nvPr/>
        </p:nvSpPr>
        <p:spPr bwMode="auto">
          <a:xfrm>
            <a:off x="1524000" y="40386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BAC</a:t>
            </a:r>
          </a:p>
        </p:txBody>
      </p:sp>
      <p:sp>
        <p:nvSpPr>
          <p:cNvPr id="43029" name="TextBox 24"/>
          <p:cNvSpPr txBox="1">
            <a:spLocks noChangeArrowheads="1"/>
          </p:cNvSpPr>
          <p:nvPr/>
        </p:nvSpPr>
        <p:spPr bwMode="auto">
          <a:xfrm>
            <a:off x="1524000" y="44196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BAD</a:t>
            </a:r>
          </a:p>
        </p:txBody>
      </p:sp>
      <p:sp>
        <p:nvSpPr>
          <p:cNvPr id="43030" name="TextBox 25"/>
          <p:cNvSpPr txBox="1">
            <a:spLocks noChangeArrowheads="1"/>
          </p:cNvSpPr>
          <p:nvPr/>
        </p:nvSpPr>
        <p:spPr bwMode="auto">
          <a:xfrm>
            <a:off x="1524000" y="48006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BCA</a:t>
            </a:r>
          </a:p>
        </p:txBody>
      </p:sp>
      <p:sp>
        <p:nvSpPr>
          <p:cNvPr id="43031" name="TextBox 26"/>
          <p:cNvSpPr txBox="1">
            <a:spLocks noChangeArrowheads="1"/>
          </p:cNvSpPr>
          <p:nvPr/>
        </p:nvSpPr>
        <p:spPr bwMode="auto">
          <a:xfrm>
            <a:off x="1524000" y="51816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BCD</a:t>
            </a:r>
          </a:p>
        </p:txBody>
      </p:sp>
      <p:sp>
        <p:nvSpPr>
          <p:cNvPr id="43032" name="TextBox 27"/>
          <p:cNvSpPr txBox="1">
            <a:spLocks noChangeArrowheads="1"/>
          </p:cNvSpPr>
          <p:nvPr/>
        </p:nvSpPr>
        <p:spPr bwMode="auto">
          <a:xfrm>
            <a:off x="1524000" y="55626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BDA</a:t>
            </a:r>
          </a:p>
        </p:txBody>
      </p:sp>
      <p:sp>
        <p:nvSpPr>
          <p:cNvPr id="43033" name="TextBox 28"/>
          <p:cNvSpPr txBox="1">
            <a:spLocks noChangeArrowheads="1"/>
          </p:cNvSpPr>
          <p:nvPr/>
        </p:nvSpPr>
        <p:spPr bwMode="auto">
          <a:xfrm>
            <a:off x="1524000" y="59436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BDC</a:t>
            </a:r>
          </a:p>
        </p:txBody>
      </p:sp>
      <p:sp>
        <p:nvSpPr>
          <p:cNvPr id="43034" name="TextBox 29"/>
          <p:cNvSpPr txBox="1">
            <a:spLocks noChangeArrowheads="1"/>
          </p:cNvSpPr>
          <p:nvPr/>
        </p:nvSpPr>
        <p:spPr bwMode="auto">
          <a:xfrm>
            <a:off x="2362200" y="40386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CAB</a:t>
            </a:r>
          </a:p>
        </p:txBody>
      </p:sp>
      <p:sp>
        <p:nvSpPr>
          <p:cNvPr id="43035" name="TextBox 30"/>
          <p:cNvSpPr txBox="1">
            <a:spLocks noChangeArrowheads="1"/>
          </p:cNvSpPr>
          <p:nvPr/>
        </p:nvSpPr>
        <p:spPr bwMode="auto">
          <a:xfrm>
            <a:off x="2362200" y="4430713"/>
            <a:ext cx="685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CAD</a:t>
            </a:r>
          </a:p>
        </p:txBody>
      </p:sp>
      <p:sp>
        <p:nvSpPr>
          <p:cNvPr id="43036" name="TextBox 31"/>
          <p:cNvSpPr txBox="1">
            <a:spLocks noChangeArrowheads="1"/>
          </p:cNvSpPr>
          <p:nvPr/>
        </p:nvSpPr>
        <p:spPr bwMode="auto">
          <a:xfrm>
            <a:off x="2362200" y="4811713"/>
            <a:ext cx="685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CBA</a:t>
            </a:r>
          </a:p>
        </p:txBody>
      </p:sp>
      <p:sp>
        <p:nvSpPr>
          <p:cNvPr id="43037" name="TextBox 32"/>
          <p:cNvSpPr txBox="1">
            <a:spLocks noChangeArrowheads="1"/>
          </p:cNvSpPr>
          <p:nvPr/>
        </p:nvSpPr>
        <p:spPr bwMode="auto">
          <a:xfrm>
            <a:off x="2362200" y="5192713"/>
            <a:ext cx="685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CBD</a:t>
            </a:r>
          </a:p>
        </p:txBody>
      </p:sp>
      <p:sp>
        <p:nvSpPr>
          <p:cNvPr id="43038" name="TextBox 33"/>
          <p:cNvSpPr txBox="1">
            <a:spLocks noChangeArrowheads="1"/>
          </p:cNvSpPr>
          <p:nvPr/>
        </p:nvSpPr>
        <p:spPr bwMode="auto">
          <a:xfrm>
            <a:off x="2362200" y="5573713"/>
            <a:ext cx="685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CDA</a:t>
            </a:r>
          </a:p>
        </p:txBody>
      </p:sp>
      <p:sp>
        <p:nvSpPr>
          <p:cNvPr id="43039" name="TextBox 34"/>
          <p:cNvSpPr txBox="1">
            <a:spLocks noChangeArrowheads="1"/>
          </p:cNvSpPr>
          <p:nvPr/>
        </p:nvSpPr>
        <p:spPr bwMode="auto">
          <a:xfrm>
            <a:off x="2362200" y="5954713"/>
            <a:ext cx="685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CDB</a:t>
            </a:r>
          </a:p>
        </p:txBody>
      </p:sp>
      <p:sp>
        <p:nvSpPr>
          <p:cNvPr id="43040" name="TextBox 35"/>
          <p:cNvSpPr txBox="1">
            <a:spLocks noChangeArrowheads="1"/>
          </p:cNvSpPr>
          <p:nvPr/>
        </p:nvSpPr>
        <p:spPr bwMode="auto">
          <a:xfrm>
            <a:off x="3276600" y="40386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DAB</a:t>
            </a:r>
          </a:p>
        </p:txBody>
      </p:sp>
      <p:sp>
        <p:nvSpPr>
          <p:cNvPr id="43041" name="TextBox 36"/>
          <p:cNvSpPr txBox="1">
            <a:spLocks noChangeArrowheads="1"/>
          </p:cNvSpPr>
          <p:nvPr/>
        </p:nvSpPr>
        <p:spPr bwMode="auto">
          <a:xfrm>
            <a:off x="3276600" y="4430713"/>
            <a:ext cx="685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DAC</a:t>
            </a:r>
          </a:p>
        </p:txBody>
      </p:sp>
      <p:sp>
        <p:nvSpPr>
          <p:cNvPr id="43042" name="TextBox 37"/>
          <p:cNvSpPr txBox="1">
            <a:spLocks noChangeArrowheads="1"/>
          </p:cNvSpPr>
          <p:nvPr/>
        </p:nvSpPr>
        <p:spPr bwMode="auto">
          <a:xfrm>
            <a:off x="3276600" y="4811713"/>
            <a:ext cx="685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DBA</a:t>
            </a:r>
          </a:p>
        </p:txBody>
      </p:sp>
      <p:sp>
        <p:nvSpPr>
          <p:cNvPr id="43043" name="TextBox 38"/>
          <p:cNvSpPr txBox="1">
            <a:spLocks noChangeArrowheads="1"/>
          </p:cNvSpPr>
          <p:nvPr/>
        </p:nvSpPr>
        <p:spPr bwMode="auto">
          <a:xfrm>
            <a:off x="3276600" y="5192713"/>
            <a:ext cx="685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DBC</a:t>
            </a:r>
          </a:p>
        </p:txBody>
      </p:sp>
      <p:sp>
        <p:nvSpPr>
          <p:cNvPr id="43044" name="TextBox 39"/>
          <p:cNvSpPr txBox="1">
            <a:spLocks noChangeArrowheads="1"/>
          </p:cNvSpPr>
          <p:nvPr/>
        </p:nvSpPr>
        <p:spPr bwMode="auto">
          <a:xfrm>
            <a:off x="3276600" y="5573713"/>
            <a:ext cx="685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DCA</a:t>
            </a:r>
          </a:p>
        </p:txBody>
      </p:sp>
      <p:sp>
        <p:nvSpPr>
          <p:cNvPr id="43045" name="TextBox 40"/>
          <p:cNvSpPr txBox="1">
            <a:spLocks noChangeArrowheads="1"/>
          </p:cNvSpPr>
          <p:nvPr/>
        </p:nvSpPr>
        <p:spPr bwMode="auto">
          <a:xfrm>
            <a:off x="3276600" y="5954713"/>
            <a:ext cx="685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  <a:latin typeface="Corbel" pitchFamily="34" charset="0"/>
              </a:rPr>
              <a:t>DCB</a:t>
            </a:r>
          </a:p>
        </p:txBody>
      </p:sp>
      <p:sp>
        <p:nvSpPr>
          <p:cNvPr id="43046" name="TextBox 54"/>
          <p:cNvSpPr txBox="1">
            <a:spLocks noChangeArrowheads="1"/>
          </p:cNvSpPr>
          <p:nvPr/>
        </p:nvSpPr>
        <p:spPr bwMode="auto">
          <a:xfrm>
            <a:off x="6400800" y="838200"/>
            <a:ext cx="2362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u="sng">
                <a:solidFill>
                  <a:srgbClr val="FFC000"/>
                </a:solidFill>
                <a:latin typeface="Century Gothic" pitchFamily="34" charset="0"/>
              </a:rPr>
              <a:t>PART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6477000" y="1654175"/>
            <a:ext cx="2362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>
                <a:solidFill>
                  <a:srgbClr val="FFC000"/>
                </a:solidFill>
                <a:latin typeface="Century Gothic" pitchFamily="34" charset="0"/>
              </a:rPr>
              <a:t>4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553200" y="838200"/>
            <a:ext cx="2057400" cy="160020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9" name="Straight Arrow Connector 58"/>
          <p:cNvCxnSpPr/>
          <p:nvPr/>
        </p:nvCxnSpPr>
        <p:spPr>
          <a:xfrm flipH="1">
            <a:off x="3505200" y="1447800"/>
            <a:ext cx="1600200" cy="1447800"/>
          </a:xfrm>
          <a:prstGeom prst="straightConnector1">
            <a:avLst/>
          </a:prstGeom>
          <a:ln w="38100">
            <a:solidFill>
              <a:srgbClr val="00FF00"/>
            </a:solidFill>
            <a:prstDash val="sysDash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3505200" y="2819400"/>
            <a:ext cx="1828800" cy="76200"/>
          </a:xfrm>
          <a:prstGeom prst="straightConnector1">
            <a:avLst/>
          </a:prstGeom>
          <a:ln w="38100">
            <a:solidFill>
              <a:srgbClr val="00FF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533400" y="5181600"/>
            <a:ext cx="762000" cy="381000"/>
          </a:xfrm>
          <a:prstGeom prst="ellipse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5" name="Straight Arrow Connector 64"/>
          <p:cNvCxnSpPr>
            <a:stCxn id="9" idx="5"/>
          </p:cNvCxnSpPr>
          <p:nvPr/>
        </p:nvCxnSpPr>
        <p:spPr>
          <a:xfrm flipH="1">
            <a:off x="3505200" y="1970088"/>
            <a:ext cx="979488" cy="925512"/>
          </a:xfrm>
          <a:prstGeom prst="straightConnector1">
            <a:avLst/>
          </a:prstGeom>
          <a:ln w="38100">
            <a:solidFill>
              <a:srgbClr val="00FF00"/>
            </a:solidFill>
            <a:prstDash val="sysDash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3505200" y="2819400"/>
            <a:ext cx="1828800" cy="76200"/>
          </a:xfrm>
          <a:prstGeom prst="straightConnector1">
            <a:avLst/>
          </a:prstGeom>
          <a:ln w="38100">
            <a:solidFill>
              <a:srgbClr val="00FF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1447800" y="5181600"/>
            <a:ext cx="762000" cy="381000"/>
          </a:xfrm>
          <a:prstGeom prst="ellipse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9" name="Straight Arrow Connector 68"/>
          <p:cNvCxnSpPr/>
          <p:nvPr/>
        </p:nvCxnSpPr>
        <p:spPr>
          <a:xfrm flipH="1">
            <a:off x="3505200" y="2819400"/>
            <a:ext cx="1752600" cy="76200"/>
          </a:xfrm>
          <a:prstGeom prst="straightConnector1">
            <a:avLst/>
          </a:prstGeom>
          <a:ln w="38100">
            <a:solidFill>
              <a:srgbClr val="00FF00"/>
            </a:solidFill>
            <a:prstDash val="sysDash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3581400" y="1447800"/>
            <a:ext cx="1676400" cy="1371600"/>
          </a:xfrm>
          <a:prstGeom prst="straightConnector1">
            <a:avLst/>
          </a:prstGeom>
          <a:ln w="38100">
            <a:solidFill>
              <a:srgbClr val="00FF00"/>
            </a:solidFill>
            <a:prstDash val="sys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/>
          <p:nvPr/>
        </p:nvSpPr>
        <p:spPr>
          <a:xfrm>
            <a:off x="3200400" y="5562600"/>
            <a:ext cx="762000" cy="381000"/>
          </a:xfrm>
          <a:prstGeom prst="ellipse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6" name="Straight Arrow Connector 75"/>
          <p:cNvCxnSpPr/>
          <p:nvPr/>
        </p:nvCxnSpPr>
        <p:spPr>
          <a:xfrm flipH="1">
            <a:off x="3505200" y="2819400"/>
            <a:ext cx="1752600" cy="76200"/>
          </a:xfrm>
          <a:prstGeom prst="straightConnector1">
            <a:avLst/>
          </a:prstGeom>
          <a:ln w="38100">
            <a:solidFill>
              <a:srgbClr val="00FF00"/>
            </a:solidFill>
            <a:prstDash val="sysDash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3581400" y="2057400"/>
            <a:ext cx="990600" cy="762000"/>
          </a:xfrm>
          <a:prstGeom prst="straightConnector1">
            <a:avLst/>
          </a:prstGeom>
          <a:ln w="38100">
            <a:solidFill>
              <a:srgbClr val="00FF00"/>
            </a:solidFill>
            <a:prstDash val="sys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80"/>
          <p:cNvSpPr/>
          <p:nvPr/>
        </p:nvSpPr>
        <p:spPr>
          <a:xfrm>
            <a:off x="3200400" y="5943600"/>
            <a:ext cx="762000" cy="381000"/>
          </a:xfrm>
          <a:prstGeom prst="ellipse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061" name="TextBox 81"/>
          <p:cNvSpPr txBox="1">
            <a:spLocks noChangeArrowheads="1"/>
          </p:cNvSpPr>
          <p:nvPr/>
        </p:nvSpPr>
        <p:spPr bwMode="auto">
          <a:xfrm>
            <a:off x="6019800" y="3505200"/>
            <a:ext cx="2057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4000" u="sng">
                <a:solidFill>
                  <a:srgbClr val="FFC000"/>
                </a:solidFill>
                <a:latin typeface="Corbel" pitchFamily="34" charset="0"/>
              </a:rPr>
              <a:t>Answer:</a:t>
            </a:r>
          </a:p>
        </p:txBody>
      </p:sp>
      <p:sp>
        <p:nvSpPr>
          <p:cNvPr id="43062" name="TextBox 82"/>
          <p:cNvSpPr txBox="1">
            <a:spLocks noChangeArrowheads="1"/>
          </p:cNvSpPr>
          <p:nvPr/>
        </p:nvSpPr>
        <p:spPr bwMode="auto">
          <a:xfrm>
            <a:off x="6324600" y="4419600"/>
            <a:ext cx="1295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>
                <a:solidFill>
                  <a:srgbClr val="FFC000"/>
                </a:solidFill>
                <a:latin typeface="Corbel" pitchFamily="34" charset="0"/>
              </a:rPr>
              <a:t>Part</a:t>
            </a:r>
          </a:p>
        </p:txBody>
      </p:sp>
      <p:sp>
        <p:nvSpPr>
          <p:cNvPr id="43063" name="TextBox 83"/>
          <p:cNvSpPr txBox="1">
            <a:spLocks noChangeArrowheads="1"/>
          </p:cNvSpPr>
          <p:nvPr/>
        </p:nvSpPr>
        <p:spPr bwMode="auto">
          <a:xfrm>
            <a:off x="6248400" y="5486400"/>
            <a:ext cx="1676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>
                <a:solidFill>
                  <a:srgbClr val="FFC000"/>
                </a:solidFill>
                <a:latin typeface="Corbel" pitchFamily="34" charset="0"/>
              </a:rPr>
              <a:t>TOTAL</a:t>
            </a:r>
          </a:p>
        </p:txBody>
      </p:sp>
      <p:cxnSp>
        <p:nvCxnSpPr>
          <p:cNvPr id="86" name="Straight Connector 85"/>
          <p:cNvCxnSpPr/>
          <p:nvPr/>
        </p:nvCxnSpPr>
        <p:spPr>
          <a:xfrm>
            <a:off x="6248400" y="5334000"/>
            <a:ext cx="167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5562600" y="3429000"/>
            <a:ext cx="2819400" cy="312420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6248400" y="5486400"/>
            <a:ext cx="1676400" cy="7080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>
                <a:solidFill>
                  <a:srgbClr val="FFC000"/>
                </a:solidFill>
                <a:latin typeface="Century Gothic" pitchFamily="34" charset="0"/>
              </a:rPr>
              <a:t>24</a:t>
            </a:r>
          </a:p>
        </p:txBody>
      </p: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6324600" y="4419600"/>
            <a:ext cx="1295400" cy="7080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>
                <a:solidFill>
                  <a:srgbClr val="FFC000"/>
                </a:solidFill>
                <a:latin typeface="Century Gothic" pitchFamily="34" charset="0"/>
              </a:rPr>
              <a:t>4</a:t>
            </a:r>
          </a:p>
        </p:txBody>
      </p: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6248400" y="5486400"/>
            <a:ext cx="1676400" cy="7080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>
                <a:solidFill>
                  <a:srgbClr val="FFC000"/>
                </a:solidFill>
                <a:latin typeface="Century Gothic" pitchFamily="34" charset="0"/>
              </a:rPr>
              <a:t>6</a:t>
            </a:r>
          </a:p>
        </p:txBody>
      </p:sp>
      <p:sp>
        <p:nvSpPr>
          <p:cNvPr id="91" name="TextBox 90"/>
          <p:cNvSpPr txBox="1">
            <a:spLocks noChangeArrowheads="1"/>
          </p:cNvSpPr>
          <p:nvPr/>
        </p:nvSpPr>
        <p:spPr bwMode="auto">
          <a:xfrm>
            <a:off x="6324600" y="4419600"/>
            <a:ext cx="1295400" cy="7080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>
                <a:solidFill>
                  <a:srgbClr val="FFC000"/>
                </a:solidFill>
                <a:latin typeface="Century Gothic" pitchFamily="34" charset="0"/>
              </a:rPr>
              <a:t> 1</a:t>
            </a:r>
          </a:p>
        </p:txBody>
      </p:sp>
      <p:sp>
        <p:nvSpPr>
          <p:cNvPr id="95" name="Cloud Callout 94"/>
          <p:cNvSpPr/>
          <p:nvPr/>
        </p:nvSpPr>
        <p:spPr>
          <a:xfrm>
            <a:off x="2590800" y="2590800"/>
            <a:ext cx="3276600" cy="2362200"/>
          </a:xfrm>
          <a:prstGeom prst="cloudCallout">
            <a:avLst>
              <a:gd name="adj1" fmla="val 61438"/>
              <a:gd name="adj2" fmla="val 63003"/>
            </a:avLst>
          </a:prstGeom>
          <a:solidFill>
            <a:srgbClr val="0070C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Comic Sans MS" pitchFamily="66" charset="0"/>
              </a:rPr>
              <a:t>Don’t forget to REDUCE!</a:t>
            </a:r>
          </a:p>
        </p:txBody>
      </p:sp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8786E8-F7D0-4B5C-8C1D-FA9D39C57B40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35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56" grpId="0"/>
      <p:bldP spid="64" grpId="0" animBg="1"/>
      <p:bldP spid="68" grpId="0" animBg="1"/>
      <p:bldP spid="75" grpId="0" animBg="1"/>
      <p:bldP spid="81" grpId="0" animBg="1"/>
      <p:bldP spid="88" grpId="0" animBg="1"/>
      <p:bldP spid="89" grpId="0" animBg="1"/>
      <p:bldP spid="90" grpId="0" animBg="1"/>
      <p:bldP spid="91" grpId="0" animBg="1"/>
      <p:bldP spid="95" grpId="0" animBg="1"/>
      <p:bldP spid="9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rc 50"/>
          <p:cNvSpPr/>
          <p:nvPr/>
        </p:nvSpPr>
        <p:spPr>
          <a:xfrm rot="3720116">
            <a:off x="3201987" y="4052888"/>
            <a:ext cx="1139825" cy="1206500"/>
          </a:xfrm>
          <a:prstGeom prst="arc">
            <a:avLst>
              <a:gd name="adj1" fmla="val 17677435"/>
              <a:gd name="adj2" fmla="val 19446601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457200" y="1371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Century Gothic" pitchFamily="34" charset="0"/>
              </a:rPr>
              <a:t>1.1  Recognize points, lines, segments, rays, angles, and triangles.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048000" y="27432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ANGLE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33400" y="350520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LINE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048000" y="3505200"/>
            <a:ext cx="190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LINE SEGMENT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838200" y="2743200"/>
            <a:ext cx="1066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POINT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600200" y="3505200"/>
            <a:ext cx="1600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SEGMENT</a:t>
            </a:r>
          </a:p>
        </p:txBody>
      </p:sp>
      <p:sp>
        <p:nvSpPr>
          <p:cNvPr id="11273" name="TextBox 32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667000" y="2057400"/>
            <a:ext cx="2895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Related Vocabulary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609600" y="4191000"/>
            <a:ext cx="1600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ENDPOINTS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3657600" y="4648200"/>
            <a:ext cx="2286000" cy="1066800"/>
          </a:xfrm>
          <a:prstGeom prst="straightConnector1">
            <a:avLst/>
          </a:prstGeom>
          <a:ln w="28575">
            <a:solidFill>
              <a:srgbClr val="00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657600" y="4648200"/>
            <a:ext cx="1554163" cy="685800"/>
          </a:xfrm>
          <a:prstGeom prst="line">
            <a:avLst/>
          </a:prstGeom>
          <a:ln w="57150">
            <a:solidFill>
              <a:srgbClr val="00FF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5105400" y="5257800"/>
            <a:ext cx="152400" cy="152400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Chapter 1, Section 1:  “Getting Started”</a:t>
            </a:r>
          </a:p>
        </p:txBody>
      </p:sp>
      <p:sp>
        <p:nvSpPr>
          <p:cNvPr id="54" name="Rectangle 53"/>
          <p:cNvSpPr/>
          <p:nvPr/>
        </p:nvSpPr>
        <p:spPr>
          <a:xfrm>
            <a:off x="914400" y="1371600"/>
            <a:ext cx="3810000" cy="381000"/>
          </a:xfrm>
          <a:prstGeom prst="rect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5" name="Chord 54"/>
          <p:cNvSpPr/>
          <p:nvPr/>
        </p:nvSpPr>
        <p:spPr>
          <a:xfrm rot="5400000">
            <a:off x="5410200" y="4191000"/>
            <a:ext cx="914400" cy="914400"/>
          </a:xfrm>
          <a:prstGeom prst="chord">
            <a:avLst>
              <a:gd name="adj1" fmla="val 5345748"/>
              <a:gd name="adj2" fmla="val 15932671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819400" y="4648200"/>
            <a:ext cx="4114800" cy="0"/>
          </a:xfrm>
          <a:prstGeom prst="straightConnector1">
            <a:avLst/>
          </a:prstGeom>
          <a:ln w="19050">
            <a:solidFill>
              <a:srgbClr val="00FF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657600" y="4648200"/>
            <a:ext cx="2193925" cy="0"/>
          </a:xfrm>
          <a:prstGeom prst="line">
            <a:avLst/>
          </a:prstGeom>
          <a:ln w="57150">
            <a:solidFill>
              <a:srgbClr val="00FF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5791200" y="4572000"/>
            <a:ext cx="152400" cy="152400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581400" y="4572000"/>
            <a:ext cx="152400" cy="152400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3F8B2D-B2F9-40DD-93A7-711E3FDE0F8F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4</a:t>
            </a:fld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93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93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193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193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0" presetClass="entr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0" dur="500" fill="hold"/>
                                        <p:tgtEl>
                                          <p:spTgt spid="4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5" grpId="0"/>
      <p:bldP spid="27" grpId="0"/>
      <p:bldP spid="29" grpId="0"/>
      <p:bldP spid="34" grpId="0" animBg="1"/>
      <p:bldP spid="35" grpId="0"/>
      <p:bldP spid="40" grpId="0" animBg="1"/>
      <p:bldP spid="40" grpId="1" animBg="1"/>
      <p:bldP spid="54" grpId="0" animBg="1"/>
      <p:bldP spid="21" grpId="0" animBg="1"/>
      <p:bldP spid="21" grpId="1" animBg="1"/>
      <p:bldP spid="18" grpId="0" animBg="1"/>
      <p:bldP spid="1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" y="13716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Century Gothic" pitchFamily="34" charset="0"/>
              </a:rPr>
              <a:t>1.1  Recognize points, lines, segments, rays, angles, and triangles.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752600" y="2819400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INTERSECTION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81000" y="5486400"/>
            <a:ext cx="190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NUMBER LINE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886200" y="2743200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RAY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257800" y="27432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TRIANGLE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7315200" y="26670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UNION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57200" y="2819400"/>
            <a:ext cx="99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VERTEX</a:t>
            </a:r>
          </a:p>
        </p:txBody>
      </p:sp>
      <p:sp>
        <p:nvSpPr>
          <p:cNvPr id="12297" name="TextBox 32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743200" y="1905000"/>
            <a:ext cx="2895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Related Vocabulary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3657600" y="4648200"/>
            <a:ext cx="2286000" cy="1066800"/>
          </a:xfrm>
          <a:prstGeom prst="straightConnector1">
            <a:avLst/>
          </a:prstGeom>
          <a:ln w="57150">
            <a:solidFill>
              <a:srgbClr val="00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3581400" y="4572000"/>
            <a:ext cx="152400" cy="152400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105400" y="5257800"/>
            <a:ext cx="152400" cy="152400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638800" y="3962400"/>
            <a:ext cx="152400" cy="152400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3657600" y="3810000"/>
            <a:ext cx="2895600" cy="838200"/>
          </a:xfrm>
          <a:prstGeom prst="straightConnector1">
            <a:avLst/>
          </a:prstGeom>
          <a:ln w="57150">
            <a:solidFill>
              <a:srgbClr val="00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5181600" y="3200400"/>
            <a:ext cx="914400" cy="2133600"/>
          </a:xfrm>
          <a:prstGeom prst="straightConnector1">
            <a:avLst/>
          </a:prstGeom>
          <a:ln w="57150">
            <a:solidFill>
              <a:srgbClr val="00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69"/>
          <p:cNvGrpSpPr>
            <a:grpSpLocks/>
          </p:cNvGrpSpPr>
          <p:nvPr/>
        </p:nvGrpSpPr>
        <p:grpSpPr bwMode="auto">
          <a:xfrm>
            <a:off x="3810000" y="4114800"/>
            <a:ext cx="1828800" cy="1219200"/>
            <a:chOff x="3810000" y="3352800"/>
            <a:chExt cx="1828800" cy="1219200"/>
          </a:xfrm>
        </p:grpSpPr>
        <p:cxnSp>
          <p:nvCxnSpPr>
            <p:cNvPr id="55" name="Straight Connector 54"/>
            <p:cNvCxnSpPr/>
            <p:nvPr/>
          </p:nvCxnSpPr>
          <p:spPr>
            <a:xfrm flipV="1">
              <a:off x="3810000" y="3352800"/>
              <a:ext cx="1828800" cy="533400"/>
            </a:xfrm>
            <a:prstGeom prst="line">
              <a:avLst/>
            </a:prstGeom>
            <a:ln w="5715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3810000" y="3886200"/>
              <a:ext cx="1371600" cy="685800"/>
            </a:xfrm>
            <a:prstGeom prst="line">
              <a:avLst/>
            </a:prstGeom>
            <a:ln w="5715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5181600" y="3352800"/>
              <a:ext cx="457200" cy="1209675"/>
            </a:xfrm>
            <a:prstGeom prst="line">
              <a:avLst/>
            </a:prstGeom>
            <a:ln w="5715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Isosceles Triangle 71"/>
          <p:cNvSpPr/>
          <p:nvPr/>
        </p:nvSpPr>
        <p:spPr>
          <a:xfrm rot="9836427">
            <a:off x="3944938" y="4362450"/>
            <a:ext cx="1922462" cy="952500"/>
          </a:xfrm>
          <a:prstGeom prst="triangle">
            <a:avLst>
              <a:gd name="adj" fmla="val 44046"/>
            </a:avLst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105400" y="5257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562600" y="3962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5052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89"/>
          <p:cNvGrpSpPr>
            <a:grpSpLocks/>
          </p:cNvGrpSpPr>
          <p:nvPr/>
        </p:nvGrpSpPr>
        <p:grpSpPr bwMode="auto">
          <a:xfrm>
            <a:off x="1676400" y="5943600"/>
            <a:ext cx="6477000" cy="674688"/>
            <a:chOff x="1676400" y="5943600"/>
            <a:chExt cx="6477000" cy="674132"/>
          </a:xfrm>
        </p:grpSpPr>
        <p:cxnSp>
          <p:nvCxnSpPr>
            <p:cNvPr id="74" name="Straight Arrow Connector 73"/>
            <p:cNvCxnSpPr/>
            <p:nvPr/>
          </p:nvCxnSpPr>
          <p:spPr>
            <a:xfrm>
              <a:off x="1676400" y="6095874"/>
              <a:ext cx="6477000" cy="0"/>
            </a:xfrm>
            <a:prstGeom prst="straightConnector1">
              <a:avLst/>
            </a:prstGeom>
            <a:ln w="571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2590800" y="5943600"/>
              <a:ext cx="0" cy="304549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4114800" y="5943600"/>
              <a:ext cx="0" cy="304549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7162800" y="5943600"/>
              <a:ext cx="0" cy="304549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400800" y="5943600"/>
              <a:ext cx="0" cy="304549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5638800" y="5943600"/>
              <a:ext cx="0" cy="304549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4876800" y="5943600"/>
              <a:ext cx="0" cy="304549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3352800" y="5943600"/>
              <a:ext cx="0" cy="304549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22" name="TextBox 82"/>
            <p:cNvSpPr txBox="1">
              <a:spLocks noChangeArrowheads="1"/>
            </p:cNvSpPr>
            <p:nvPr/>
          </p:nvSpPr>
          <p:spPr bwMode="auto">
            <a:xfrm>
              <a:off x="4724400" y="6248400"/>
              <a:ext cx="381000" cy="369332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C000"/>
                  </a:solidFill>
                  <a:latin typeface="Corbel" pitchFamily="34" charset="0"/>
                </a:rPr>
                <a:t>0</a:t>
              </a:r>
            </a:p>
          </p:txBody>
        </p:sp>
        <p:sp>
          <p:nvSpPr>
            <p:cNvPr id="12323" name="TextBox 83"/>
            <p:cNvSpPr txBox="1">
              <a:spLocks noChangeArrowheads="1"/>
            </p:cNvSpPr>
            <p:nvPr/>
          </p:nvSpPr>
          <p:spPr bwMode="auto">
            <a:xfrm>
              <a:off x="5486400" y="6248400"/>
              <a:ext cx="381000" cy="369332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C000"/>
                  </a:solidFill>
                  <a:latin typeface="Corbel" pitchFamily="34" charset="0"/>
                </a:rPr>
                <a:t>1</a:t>
              </a:r>
            </a:p>
          </p:txBody>
        </p:sp>
        <p:sp>
          <p:nvSpPr>
            <p:cNvPr id="12324" name="TextBox 84"/>
            <p:cNvSpPr txBox="1">
              <a:spLocks noChangeArrowheads="1"/>
            </p:cNvSpPr>
            <p:nvPr/>
          </p:nvSpPr>
          <p:spPr bwMode="auto">
            <a:xfrm>
              <a:off x="6248400" y="6248400"/>
              <a:ext cx="381000" cy="369332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C000"/>
                  </a:solidFill>
                  <a:latin typeface="Corbel" pitchFamily="34" charset="0"/>
                </a:rPr>
                <a:t>2</a:t>
              </a:r>
            </a:p>
          </p:txBody>
        </p:sp>
        <p:sp>
          <p:nvSpPr>
            <p:cNvPr id="12325" name="TextBox 85"/>
            <p:cNvSpPr txBox="1">
              <a:spLocks noChangeArrowheads="1"/>
            </p:cNvSpPr>
            <p:nvPr/>
          </p:nvSpPr>
          <p:spPr bwMode="auto">
            <a:xfrm>
              <a:off x="7010400" y="6248400"/>
              <a:ext cx="381000" cy="369332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C000"/>
                  </a:solidFill>
                  <a:latin typeface="Corbel" pitchFamily="34" charset="0"/>
                </a:rPr>
                <a:t>3</a:t>
              </a:r>
            </a:p>
          </p:txBody>
        </p:sp>
        <p:sp>
          <p:nvSpPr>
            <p:cNvPr id="12326" name="TextBox 86"/>
            <p:cNvSpPr txBox="1">
              <a:spLocks noChangeArrowheads="1"/>
            </p:cNvSpPr>
            <p:nvPr/>
          </p:nvSpPr>
          <p:spPr bwMode="auto">
            <a:xfrm>
              <a:off x="2362200" y="6248400"/>
              <a:ext cx="457200" cy="369332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C000"/>
                  </a:solidFill>
                  <a:latin typeface="Corbel" pitchFamily="34" charset="0"/>
                </a:rPr>
                <a:t>- 3</a:t>
              </a:r>
            </a:p>
          </p:txBody>
        </p:sp>
        <p:sp>
          <p:nvSpPr>
            <p:cNvPr id="12327" name="TextBox 87"/>
            <p:cNvSpPr txBox="1">
              <a:spLocks noChangeArrowheads="1"/>
            </p:cNvSpPr>
            <p:nvPr/>
          </p:nvSpPr>
          <p:spPr bwMode="auto">
            <a:xfrm>
              <a:off x="3124200" y="6248400"/>
              <a:ext cx="533400" cy="369332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C000"/>
                  </a:solidFill>
                  <a:latin typeface="Corbel" pitchFamily="34" charset="0"/>
                </a:rPr>
                <a:t>- 2</a:t>
              </a:r>
            </a:p>
          </p:txBody>
        </p:sp>
        <p:sp>
          <p:nvSpPr>
            <p:cNvPr id="12328" name="TextBox 88"/>
            <p:cNvSpPr txBox="1">
              <a:spLocks noChangeArrowheads="1"/>
            </p:cNvSpPr>
            <p:nvPr/>
          </p:nvSpPr>
          <p:spPr bwMode="auto">
            <a:xfrm>
              <a:off x="3886200" y="6248400"/>
              <a:ext cx="457200" cy="369332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C000"/>
                  </a:solidFill>
                  <a:latin typeface="Corbel" pitchFamily="34" charset="0"/>
                </a:rPr>
                <a:t>- 1</a:t>
              </a: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Chapter 1, Section 1:  “Getting Started”</a:t>
            </a:r>
          </a:p>
        </p:txBody>
      </p:sp>
      <p:sp>
        <p:nvSpPr>
          <p:cNvPr id="92" name="Rectangle 91"/>
          <p:cNvSpPr/>
          <p:nvPr/>
        </p:nvSpPr>
        <p:spPr>
          <a:xfrm>
            <a:off x="4724400" y="1371600"/>
            <a:ext cx="3048000" cy="381000"/>
          </a:xfrm>
          <a:prstGeom prst="rect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DB9C0-0F22-412B-8B89-40F4ACC9149A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5</a:t>
            </a:fld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93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193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193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193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93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193" decel="100000"/>
                                        <p:tgtEl>
                                          <p:spTgt spid="4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2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3" dur="193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4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193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6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93" decel="100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193" decel="100000"/>
                                        <p:tgtEl>
                                          <p:spTgt spid="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2" dur="193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3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193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5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93" decel="100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193" decel="100000"/>
                                        <p:tgtEl>
                                          <p:spTgt spid="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0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1" dur="193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2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193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4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93" decel="100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193" decel="100000"/>
                                        <p:tgtEl>
                                          <p:spTgt spid="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0" dur="193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2" dur="193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3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" grpId="0"/>
      <p:bldP spid="26" grpId="0"/>
      <p:bldP spid="28" grpId="0"/>
      <p:bldP spid="30" grpId="0"/>
      <p:bldP spid="31" grpId="0"/>
      <p:bldP spid="32" grpId="0"/>
      <p:bldP spid="34" grpId="0" animBg="1"/>
      <p:bldP spid="18" grpId="0" animBg="1"/>
      <p:bldP spid="40" grpId="0" animBg="1"/>
      <p:bldP spid="21" grpId="0" animBg="1"/>
      <p:bldP spid="72" grpId="0" animBg="1"/>
      <p:bldP spid="52" grpId="0" animBg="1"/>
      <p:bldP spid="53" grpId="0" animBg="1"/>
      <p:bldP spid="50" grpId="0" animBg="1"/>
      <p:bldP spid="9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381000" y="304800"/>
            <a:ext cx="81534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latin typeface="Century Gothic" pitchFamily="34" charset="0"/>
              </a:rPr>
              <a:t>Your Turn!</a:t>
            </a: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381000" y="696913"/>
            <a:ext cx="815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>
                <a:latin typeface="Century Gothic" pitchFamily="34" charset="0"/>
              </a:rPr>
              <a:t>What’s My Name?</a:t>
            </a:r>
          </a:p>
        </p:txBody>
      </p:sp>
      <p:sp>
        <p:nvSpPr>
          <p:cNvPr id="4" name="Oval 3"/>
          <p:cNvSpPr/>
          <p:nvPr/>
        </p:nvSpPr>
        <p:spPr>
          <a:xfrm>
            <a:off x="838200" y="2286000"/>
            <a:ext cx="92075" cy="920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228600" y="21336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latin typeface="Century Gothic" pitchFamily="34" charset="0"/>
              </a:rPr>
              <a:t>1.</a:t>
            </a:r>
          </a:p>
        </p:txBody>
      </p:sp>
      <p:sp>
        <p:nvSpPr>
          <p:cNvPr id="13318" name="TextBox 5"/>
          <p:cNvSpPr txBox="1">
            <a:spLocks noChangeArrowheads="1"/>
          </p:cNvSpPr>
          <p:nvPr/>
        </p:nvSpPr>
        <p:spPr bwMode="auto">
          <a:xfrm>
            <a:off x="914400" y="20574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latin typeface="Century Gothic" pitchFamily="34" charset="0"/>
              </a:rPr>
              <a:t>Q</a:t>
            </a:r>
          </a:p>
        </p:txBody>
      </p:sp>
      <p:sp>
        <p:nvSpPr>
          <p:cNvPr id="13319" name="TextBox 6"/>
          <p:cNvSpPr txBox="1">
            <a:spLocks noChangeArrowheads="1"/>
          </p:cNvSpPr>
          <p:nvPr/>
        </p:nvSpPr>
        <p:spPr bwMode="auto">
          <a:xfrm>
            <a:off x="228600" y="27432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latin typeface="Century Gothic" pitchFamily="34" charset="0"/>
              </a:rPr>
              <a:t>2.</a:t>
            </a:r>
          </a:p>
        </p:txBody>
      </p:sp>
      <p:grpSp>
        <p:nvGrpSpPr>
          <p:cNvPr id="13320" name="Group 14"/>
          <p:cNvGrpSpPr>
            <a:grpSpLocks/>
          </p:cNvGrpSpPr>
          <p:nvPr/>
        </p:nvGrpSpPr>
        <p:grpSpPr bwMode="auto">
          <a:xfrm>
            <a:off x="685800" y="2895600"/>
            <a:ext cx="3352800" cy="92075"/>
            <a:chOff x="685800" y="1981200"/>
            <a:chExt cx="3352800" cy="9144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746125" y="2026920"/>
              <a:ext cx="3292475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685800" y="1981200"/>
              <a:ext cx="92075" cy="91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676400" y="1981200"/>
              <a:ext cx="92075" cy="91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260725" y="1981200"/>
              <a:ext cx="92075" cy="91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13321" name="Group 15"/>
          <p:cNvGrpSpPr>
            <a:grpSpLocks/>
          </p:cNvGrpSpPr>
          <p:nvPr/>
        </p:nvGrpSpPr>
        <p:grpSpPr bwMode="auto">
          <a:xfrm>
            <a:off x="609600" y="3657600"/>
            <a:ext cx="3840163" cy="92075"/>
            <a:chOff x="152400" y="1981200"/>
            <a:chExt cx="3840480" cy="91440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152400" y="202692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685844" y="1981200"/>
              <a:ext cx="92083" cy="91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1676526" y="1981200"/>
              <a:ext cx="92083" cy="91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260982" y="1981200"/>
              <a:ext cx="92083" cy="91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3322" name="TextBox 20"/>
          <p:cNvSpPr txBox="1">
            <a:spLocks noChangeArrowheads="1"/>
          </p:cNvSpPr>
          <p:nvPr/>
        </p:nvSpPr>
        <p:spPr bwMode="auto">
          <a:xfrm>
            <a:off x="228600" y="35052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latin typeface="Century Gothic" pitchFamily="34" charset="0"/>
              </a:rPr>
              <a:t>3.</a:t>
            </a:r>
          </a:p>
        </p:txBody>
      </p:sp>
      <p:grpSp>
        <p:nvGrpSpPr>
          <p:cNvPr id="13323" name="Group 21"/>
          <p:cNvGrpSpPr>
            <a:grpSpLocks/>
          </p:cNvGrpSpPr>
          <p:nvPr/>
        </p:nvGrpSpPr>
        <p:grpSpPr bwMode="auto">
          <a:xfrm>
            <a:off x="685800" y="4495800"/>
            <a:ext cx="2667000" cy="92075"/>
            <a:chOff x="685800" y="1981200"/>
            <a:chExt cx="2667000" cy="91440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746125" y="2026920"/>
              <a:ext cx="2560638" cy="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23"/>
            <p:cNvSpPr/>
            <p:nvPr/>
          </p:nvSpPr>
          <p:spPr>
            <a:xfrm>
              <a:off x="685800" y="1981200"/>
              <a:ext cx="92075" cy="91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260725" y="1981200"/>
              <a:ext cx="92075" cy="9144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3324" name="TextBox 26"/>
          <p:cNvSpPr txBox="1">
            <a:spLocks noChangeArrowheads="1"/>
          </p:cNvSpPr>
          <p:nvPr/>
        </p:nvSpPr>
        <p:spPr bwMode="auto">
          <a:xfrm>
            <a:off x="228600" y="42672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latin typeface="Century Gothic" pitchFamily="34" charset="0"/>
              </a:rPr>
              <a:t>4.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F946E9-A8C2-4825-920B-92329F0D925A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3326" name="TextBox 5"/>
          <p:cNvSpPr txBox="1">
            <a:spLocks noChangeArrowheads="1"/>
          </p:cNvSpPr>
          <p:nvPr/>
        </p:nvSpPr>
        <p:spPr bwMode="auto">
          <a:xfrm>
            <a:off x="1531938" y="295275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latin typeface="Century Gothic" pitchFamily="34" charset="0"/>
              </a:rPr>
              <a:t>A</a:t>
            </a:r>
          </a:p>
        </p:txBody>
      </p:sp>
      <p:sp>
        <p:nvSpPr>
          <p:cNvPr id="13327" name="TextBox 5"/>
          <p:cNvSpPr txBox="1">
            <a:spLocks noChangeArrowheads="1"/>
          </p:cNvSpPr>
          <p:nvPr/>
        </p:nvSpPr>
        <p:spPr bwMode="auto">
          <a:xfrm>
            <a:off x="3200400" y="2982913"/>
            <a:ext cx="381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latin typeface="Century Gothic" pitchFamily="34" charset="0"/>
              </a:rPr>
              <a:t>T</a:t>
            </a:r>
          </a:p>
        </p:txBody>
      </p:sp>
      <p:sp>
        <p:nvSpPr>
          <p:cNvPr id="13328" name="TextBox 5"/>
          <p:cNvSpPr txBox="1">
            <a:spLocks noChangeArrowheads="1"/>
          </p:cNvSpPr>
          <p:nvPr/>
        </p:nvSpPr>
        <p:spPr bwMode="auto">
          <a:xfrm>
            <a:off x="555625" y="295275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latin typeface="Century Gothic" pitchFamily="34" charset="0"/>
              </a:rPr>
              <a:t>C</a:t>
            </a:r>
          </a:p>
        </p:txBody>
      </p:sp>
      <p:sp>
        <p:nvSpPr>
          <p:cNvPr id="13329" name="TextBox 5"/>
          <p:cNvSpPr txBox="1">
            <a:spLocks noChangeArrowheads="1"/>
          </p:cNvSpPr>
          <p:nvPr/>
        </p:nvSpPr>
        <p:spPr bwMode="auto">
          <a:xfrm>
            <a:off x="3573463" y="3744913"/>
            <a:ext cx="381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latin typeface="Century Gothic" pitchFamily="34" charset="0"/>
              </a:rPr>
              <a:t>G</a:t>
            </a:r>
          </a:p>
        </p:txBody>
      </p:sp>
      <p:sp>
        <p:nvSpPr>
          <p:cNvPr id="13330" name="TextBox 5"/>
          <p:cNvSpPr txBox="1">
            <a:spLocks noChangeArrowheads="1"/>
          </p:cNvSpPr>
          <p:nvPr/>
        </p:nvSpPr>
        <p:spPr bwMode="auto">
          <a:xfrm>
            <a:off x="1981200" y="3749675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latin typeface="Century Gothic" pitchFamily="34" charset="0"/>
              </a:rPr>
              <a:t>O</a:t>
            </a:r>
          </a:p>
        </p:txBody>
      </p:sp>
      <p:sp>
        <p:nvSpPr>
          <p:cNvPr id="13331" name="TextBox 5"/>
          <p:cNvSpPr txBox="1">
            <a:spLocks noChangeArrowheads="1"/>
          </p:cNvSpPr>
          <p:nvPr/>
        </p:nvSpPr>
        <p:spPr bwMode="auto">
          <a:xfrm>
            <a:off x="990600" y="37338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latin typeface="Century Gothic" pitchFamily="34" charset="0"/>
              </a:rPr>
              <a:t>D</a:t>
            </a:r>
          </a:p>
        </p:txBody>
      </p:sp>
      <p:sp>
        <p:nvSpPr>
          <p:cNvPr id="13332" name="TextBox 5"/>
          <p:cNvSpPr txBox="1">
            <a:spLocks noChangeArrowheads="1"/>
          </p:cNvSpPr>
          <p:nvPr/>
        </p:nvSpPr>
        <p:spPr bwMode="auto">
          <a:xfrm>
            <a:off x="3124200" y="45720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latin typeface="Century Gothic" pitchFamily="34" charset="0"/>
              </a:rPr>
              <a:t>E</a:t>
            </a:r>
          </a:p>
        </p:txBody>
      </p:sp>
      <p:sp>
        <p:nvSpPr>
          <p:cNvPr id="13333" name="TextBox 5"/>
          <p:cNvSpPr txBox="1">
            <a:spLocks noChangeArrowheads="1"/>
          </p:cNvSpPr>
          <p:nvPr/>
        </p:nvSpPr>
        <p:spPr bwMode="auto">
          <a:xfrm>
            <a:off x="609600" y="45720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latin typeface="Century Gothic" pitchFamily="34" charset="0"/>
              </a:rPr>
              <a:t>B</a:t>
            </a:r>
          </a:p>
        </p:txBody>
      </p:sp>
      <p:sp>
        <p:nvSpPr>
          <p:cNvPr id="13334" name="TextBox 1"/>
          <p:cNvSpPr txBox="1">
            <a:spLocks noChangeArrowheads="1"/>
          </p:cNvSpPr>
          <p:nvPr/>
        </p:nvSpPr>
        <p:spPr bwMode="auto">
          <a:xfrm>
            <a:off x="5105400" y="2057400"/>
            <a:ext cx="1028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i="1"/>
              <a:t>point</a:t>
            </a:r>
            <a:r>
              <a:rPr lang="en-US" altLang="en-US"/>
              <a:t> Q</a:t>
            </a:r>
          </a:p>
        </p:txBody>
      </p:sp>
      <p:sp>
        <p:nvSpPr>
          <p:cNvPr id="13335" name="TextBox 34"/>
          <p:cNvSpPr txBox="1">
            <a:spLocks noChangeArrowheads="1"/>
          </p:cNvSpPr>
          <p:nvPr/>
        </p:nvSpPr>
        <p:spPr bwMode="auto">
          <a:xfrm>
            <a:off x="6629400" y="2057400"/>
            <a:ext cx="1028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or     </a:t>
            </a:r>
            <a:r>
              <a:rPr lang="en-US" altLang="en-US" b="1">
                <a:solidFill>
                  <a:srgbClr val="FF0000"/>
                </a:solidFill>
              </a:rPr>
              <a:t>Q</a:t>
            </a:r>
          </a:p>
        </p:txBody>
      </p:sp>
      <p:sp>
        <p:nvSpPr>
          <p:cNvPr id="13336" name="TextBox 35"/>
          <p:cNvSpPr txBox="1">
            <a:spLocks noChangeArrowheads="1"/>
          </p:cNvSpPr>
          <p:nvPr/>
        </p:nvSpPr>
        <p:spPr bwMode="auto">
          <a:xfrm>
            <a:off x="5105400" y="2620963"/>
            <a:ext cx="1028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i="1"/>
              <a:t>ray</a:t>
            </a:r>
            <a:r>
              <a:rPr lang="en-US" altLang="en-US"/>
              <a:t> CA</a:t>
            </a:r>
          </a:p>
        </p:txBody>
      </p:sp>
      <p:sp>
        <p:nvSpPr>
          <p:cNvPr id="13337" name="TextBox 36"/>
          <p:cNvSpPr txBox="1">
            <a:spLocks noChangeArrowheads="1"/>
          </p:cNvSpPr>
          <p:nvPr/>
        </p:nvSpPr>
        <p:spPr bwMode="auto">
          <a:xfrm>
            <a:off x="6648450" y="2622550"/>
            <a:ext cx="1885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or     ray CT</a:t>
            </a:r>
          </a:p>
        </p:txBody>
      </p:sp>
      <p:grpSp>
        <p:nvGrpSpPr>
          <p:cNvPr id="13338" name="Group 10"/>
          <p:cNvGrpSpPr>
            <a:grpSpLocks/>
          </p:cNvGrpSpPr>
          <p:nvPr/>
        </p:nvGrpSpPr>
        <p:grpSpPr bwMode="auto">
          <a:xfrm>
            <a:off x="5410200" y="3124200"/>
            <a:ext cx="514350" cy="381000"/>
            <a:chOff x="5505450" y="3048000"/>
            <a:chExt cx="514350" cy="381000"/>
          </a:xfrm>
        </p:grpSpPr>
        <p:sp>
          <p:nvSpPr>
            <p:cNvPr id="13386" name="TextBox 37"/>
            <p:cNvSpPr txBox="1">
              <a:spLocks noChangeArrowheads="1"/>
            </p:cNvSpPr>
            <p:nvPr/>
          </p:nvSpPr>
          <p:spPr bwMode="auto">
            <a:xfrm>
              <a:off x="5505450" y="3059668"/>
              <a:ext cx="5143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0000"/>
                  </a:solidFill>
                </a:rPr>
                <a:t>CA</a:t>
              </a:r>
            </a:p>
          </p:txBody>
        </p:sp>
        <p:cxnSp>
          <p:nvCxnSpPr>
            <p:cNvPr id="5" name="Straight Arrow Connector 4"/>
            <p:cNvCxnSpPr/>
            <p:nvPr/>
          </p:nvCxnSpPr>
          <p:spPr>
            <a:xfrm>
              <a:off x="5619750" y="3048000"/>
              <a:ext cx="40005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39" name="Group 12"/>
          <p:cNvGrpSpPr>
            <a:grpSpLocks/>
          </p:cNvGrpSpPr>
          <p:nvPr/>
        </p:nvGrpSpPr>
        <p:grpSpPr bwMode="auto">
          <a:xfrm>
            <a:off x="7562850" y="3124200"/>
            <a:ext cx="742950" cy="381000"/>
            <a:chOff x="7562355" y="3048000"/>
            <a:chExt cx="743445" cy="381000"/>
          </a:xfrm>
        </p:grpSpPr>
        <p:sp>
          <p:nvSpPr>
            <p:cNvPr id="13384" name="TextBox 38"/>
            <p:cNvSpPr txBox="1">
              <a:spLocks noChangeArrowheads="1"/>
            </p:cNvSpPr>
            <p:nvPr/>
          </p:nvSpPr>
          <p:spPr bwMode="auto">
            <a:xfrm>
              <a:off x="7562355" y="3059668"/>
              <a:ext cx="7434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0000"/>
                  </a:solidFill>
                </a:rPr>
                <a:t>CT</a:t>
              </a: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7657668" y="3048000"/>
              <a:ext cx="400317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40" name="TextBox 41"/>
          <p:cNvSpPr txBox="1">
            <a:spLocks noChangeArrowheads="1"/>
          </p:cNvSpPr>
          <p:nvPr/>
        </p:nvSpPr>
        <p:spPr bwMode="auto">
          <a:xfrm>
            <a:off x="5143500" y="3519488"/>
            <a:ext cx="1028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i="1"/>
              <a:t>line</a:t>
            </a:r>
            <a:r>
              <a:rPr lang="en-US" altLang="en-US"/>
              <a:t> DG</a:t>
            </a:r>
          </a:p>
        </p:txBody>
      </p:sp>
      <p:sp>
        <p:nvSpPr>
          <p:cNvPr id="13341" name="TextBox 42"/>
          <p:cNvSpPr txBox="1">
            <a:spLocks noChangeArrowheads="1"/>
          </p:cNvSpPr>
          <p:nvPr/>
        </p:nvSpPr>
        <p:spPr bwMode="auto">
          <a:xfrm>
            <a:off x="6210300" y="3505200"/>
            <a:ext cx="2857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/>
              <a:t>…or </a:t>
            </a:r>
            <a:r>
              <a:rPr lang="en-US" altLang="en-US" sz="1600" i="1"/>
              <a:t>line</a:t>
            </a:r>
            <a:r>
              <a:rPr lang="en-US" altLang="en-US" sz="1600"/>
              <a:t> DO, GD, GO, or OD</a:t>
            </a:r>
          </a:p>
        </p:txBody>
      </p:sp>
      <p:grpSp>
        <p:nvGrpSpPr>
          <p:cNvPr id="13342" name="Group 20"/>
          <p:cNvGrpSpPr>
            <a:grpSpLocks/>
          </p:cNvGrpSpPr>
          <p:nvPr/>
        </p:nvGrpSpPr>
        <p:grpSpPr bwMode="auto">
          <a:xfrm>
            <a:off x="7391400" y="4038600"/>
            <a:ext cx="609600" cy="381000"/>
            <a:chOff x="8382000" y="3962400"/>
            <a:chExt cx="609600" cy="381000"/>
          </a:xfrm>
        </p:grpSpPr>
        <p:sp>
          <p:nvSpPr>
            <p:cNvPr id="13382" name="TextBox 44"/>
            <p:cNvSpPr txBox="1">
              <a:spLocks noChangeArrowheads="1"/>
            </p:cNvSpPr>
            <p:nvPr/>
          </p:nvSpPr>
          <p:spPr bwMode="auto">
            <a:xfrm>
              <a:off x="8382000" y="3974068"/>
              <a:ext cx="609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0000"/>
                  </a:solidFill>
                </a:rPr>
                <a:t>GO</a:t>
              </a:r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>
              <a:off x="8458200" y="3962400"/>
              <a:ext cx="4572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43" name="Group 15"/>
          <p:cNvGrpSpPr>
            <a:grpSpLocks/>
          </p:cNvGrpSpPr>
          <p:nvPr/>
        </p:nvGrpSpPr>
        <p:grpSpPr bwMode="auto">
          <a:xfrm>
            <a:off x="6629400" y="4038600"/>
            <a:ext cx="609600" cy="381000"/>
            <a:chOff x="7591176" y="3962400"/>
            <a:chExt cx="609600" cy="381000"/>
          </a:xfrm>
        </p:grpSpPr>
        <p:sp>
          <p:nvSpPr>
            <p:cNvPr id="13380" name="TextBox 45"/>
            <p:cNvSpPr txBox="1">
              <a:spLocks noChangeArrowheads="1"/>
            </p:cNvSpPr>
            <p:nvPr/>
          </p:nvSpPr>
          <p:spPr bwMode="auto">
            <a:xfrm>
              <a:off x="7591176" y="3974068"/>
              <a:ext cx="609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0000"/>
                  </a:solidFill>
                </a:rPr>
                <a:t>GD</a:t>
              </a:r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>
              <a:off x="7619751" y="3962400"/>
              <a:ext cx="4572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44" name="Group 14"/>
          <p:cNvGrpSpPr>
            <a:grpSpLocks/>
          </p:cNvGrpSpPr>
          <p:nvPr/>
        </p:nvGrpSpPr>
        <p:grpSpPr bwMode="auto">
          <a:xfrm>
            <a:off x="5791200" y="4038600"/>
            <a:ext cx="609600" cy="381000"/>
            <a:chOff x="6553200" y="3962400"/>
            <a:chExt cx="609600" cy="381000"/>
          </a:xfrm>
        </p:grpSpPr>
        <p:sp>
          <p:nvSpPr>
            <p:cNvPr id="13378" name="TextBox 46"/>
            <p:cNvSpPr txBox="1">
              <a:spLocks noChangeArrowheads="1"/>
            </p:cNvSpPr>
            <p:nvPr/>
          </p:nvSpPr>
          <p:spPr bwMode="auto">
            <a:xfrm>
              <a:off x="6553200" y="3974068"/>
              <a:ext cx="609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0000"/>
                  </a:solidFill>
                </a:rPr>
                <a:t>DO</a:t>
              </a: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6553200" y="3962400"/>
              <a:ext cx="4572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45" name="Group 13"/>
          <p:cNvGrpSpPr>
            <a:grpSpLocks/>
          </p:cNvGrpSpPr>
          <p:nvPr/>
        </p:nvGrpSpPr>
        <p:grpSpPr bwMode="auto">
          <a:xfrm>
            <a:off x="4800600" y="4038600"/>
            <a:ext cx="609600" cy="381000"/>
            <a:chOff x="5562600" y="3962400"/>
            <a:chExt cx="609600" cy="381000"/>
          </a:xfrm>
        </p:grpSpPr>
        <p:sp>
          <p:nvSpPr>
            <p:cNvPr id="13376" name="TextBox 43"/>
            <p:cNvSpPr txBox="1">
              <a:spLocks noChangeArrowheads="1"/>
            </p:cNvSpPr>
            <p:nvPr/>
          </p:nvSpPr>
          <p:spPr bwMode="auto">
            <a:xfrm>
              <a:off x="5562600" y="3974068"/>
              <a:ext cx="609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0000"/>
                  </a:solidFill>
                </a:rPr>
                <a:t>DG</a:t>
              </a:r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>
              <a:off x="5562600" y="3962400"/>
              <a:ext cx="4572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46" name="TextBox 51"/>
          <p:cNvSpPr txBox="1">
            <a:spLocks noChangeArrowheads="1"/>
          </p:cNvSpPr>
          <p:nvPr/>
        </p:nvSpPr>
        <p:spPr bwMode="auto">
          <a:xfrm>
            <a:off x="5181600" y="4624388"/>
            <a:ext cx="1581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i="1"/>
              <a:t>segment</a:t>
            </a:r>
            <a:r>
              <a:rPr lang="en-US" altLang="en-US"/>
              <a:t>  BE</a:t>
            </a:r>
          </a:p>
        </p:txBody>
      </p:sp>
      <p:sp>
        <p:nvSpPr>
          <p:cNvPr id="13347" name="TextBox 52"/>
          <p:cNvSpPr txBox="1">
            <a:spLocks noChangeArrowheads="1"/>
          </p:cNvSpPr>
          <p:nvPr/>
        </p:nvSpPr>
        <p:spPr bwMode="auto">
          <a:xfrm>
            <a:off x="6953250" y="4572000"/>
            <a:ext cx="1962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i="1"/>
              <a:t>or segment</a:t>
            </a:r>
            <a:r>
              <a:rPr lang="en-US" altLang="en-US"/>
              <a:t>  EB</a:t>
            </a:r>
          </a:p>
        </p:txBody>
      </p:sp>
      <p:grpSp>
        <p:nvGrpSpPr>
          <p:cNvPr id="13348" name="Group 39"/>
          <p:cNvGrpSpPr>
            <a:grpSpLocks/>
          </p:cNvGrpSpPr>
          <p:nvPr/>
        </p:nvGrpSpPr>
        <p:grpSpPr bwMode="auto">
          <a:xfrm>
            <a:off x="7486650" y="4983163"/>
            <a:ext cx="514350" cy="369887"/>
            <a:chOff x="7486650" y="4983701"/>
            <a:chExt cx="514350" cy="369332"/>
          </a:xfrm>
        </p:grpSpPr>
        <p:sp>
          <p:nvSpPr>
            <p:cNvPr id="13374" name="TextBox 53"/>
            <p:cNvSpPr txBox="1">
              <a:spLocks noChangeArrowheads="1"/>
            </p:cNvSpPr>
            <p:nvPr/>
          </p:nvSpPr>
          <p:spPr bwMode="auto">
            <a:xfrm>
              <a:off x="7486650" y="4983701"/>
              <a:ext cx="5143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0000"/>
                  </a:solidFill>
                </a:rPr>
                <a:t>EB</a:t>
              </a:r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>
              <a:off x="7534275" y="5004307"/>
              <a:ext cx="40005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49" name="Group 21"/>
          <p:cNvGrpSpPr>
            <a:grpSpLocks/>
          </p:cNvGrpSpPr>
          <p:nvPr/>
        </p:nvGrpSpPr>
        <p:grpSpPr bwMode="auto">
          <a:xfrm>
            <a:off x="5773738" y="4994275"/>
            <a:ext cx="514350" cy="368300"/>
            <a:chOff x="5774129" y="4993823"/>
            <a:chExt cx="514350" cy="369332"/>
          </a:xfrm>
        </p:grpSpPr>
        <p:sp>
          <p:nvSpPr>
            <p:cNvPr id="13372" name="TextBox 54"/>
            <p:cNvSpPr txBox="1">
              <a:spLocks noChangeArrowheads="1"/>
            </p:cNvSpPr>
            <p:nvPr/>
          </p:nvSpPr>
          <p:spPr bwMode="auto">
            <a:xfrm>
              <a:off x="5774129" y="4993823"/>
              <a:ext cx="5143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0000"/>
                  </a:solidFill>
                </a:rPr>
                <a:t>BE</a:t>
              </a:r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>
              <a:off x="5791591" y="5003375"/>
              <a:ext cx="40005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50" name="TextBox 5"/>
          <p:cNvSpPr txBox="1">
            <a:spLocks noChangeArrowheads="1"/>
          </p:cNvSpPr>
          <p:nvPr/>
        </p:nvSpPr>
        <p:spPr bwMode="auto">
          <a:xfrm>
            <a:off x="5105400" y="1295400"/>
            <a:ext cx="3429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70C0"/>
                </a:solidFill>
              </a:rPr>
              <a:t>To see answers, hit space bar.</a:t>
            </a:r>
          </a:p>
        </p:txBody>
      </p:sp>
      <p:sp>
        <p:nvSpPr>
          <p:cNvPr id="7" name="Rectangle 6"/>
          <p:cNvSpPr/>
          <p:nvPr/>
        </p:nvSpPr>
        <p:spPr>
          <a:xfrm>
            <a:off x="4953000" y="2057400"/>
            <a:ext cx="1219200" cy="446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705600" y="1981200"/>
            <a:ext cx="1219200" cy="446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4876800" y="2514600"/>
            <a:ext cx="1219200" cy="446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705600" y="2606675"/>
            <a:ext cx="1323975" cy="365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068888" y="2992438"/>
            <a:ext cx="1219200" cy="4460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7315200" y="3063875"/>
            <a:ext cx="838200" cy="365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953000" y="3444875"/>
            <a:ext cx="1219200" cy="365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6288088" y="3438525"/>
            <a:ext cx="2627312" cy="3603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724400" y="3886200"/>
            <a:ext cx="800100" cy="446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5715000" y="3886200"/>
            <a:ext cx="800100" cy="446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5257800" y="4572000"/>
            <a:ext cx="139065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7010400" y="4572000"/>
            <a:ext cx="1704975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5638800" y="4964113"/>
            <a:ext cx="800100" cy="4460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7353300" y="4964113"/>
            <a:ext cx="800100" cy="4460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3365" name="Group 82"/>
          <p:cNvGrpSpPr>
            <a:grpSpLocks/>
          </p:cNvGrpSpPr>
          <p:nvPr/>
        </p:nvGrpSpPr>
        <p:grpSpPr bwMode="auto">
          <a:xfrm>
            <a:off x="8229600" y="4038600"/>
            <a:ext cx="609600" cy="381000"/>
            <a:chOff x="7591176" y="3962400"/>
            <a:chExt cx="609600" cy="381000"/>
          </a:xfrm>
        </p:grpSpPr>
        <p:sp>
          <p:nvSpPr>
            <p:cNvPr id="13370" name="TextBox 83"/>
            <p:cNvSpPr txBox="1">
              <a:spLocks noChangeArrowheads="1"/>
            </p:cNvSpPr>
            <p:nvPr/>
          </p:nvSpPr>
          <p:spPr bwMode="auto">
            <a:xfrm>
              <a:off x="7591176" y="3974068"/>
              <a:ext cx="609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0000"/>
                  </a:solidFill>
                </a:rPr>
                <a:t>OD</a:t>
              </a:r>
            </a:p>
          </p:txBody>
        </p:sp>
        <p:cxnSp>
          <p:nvCxnSpPr>
            <p:cNvPr id="85" name="Straight Arrow Connector 84"/>
            <p:cNvCxnSpPr/>
            <p:nvPr/>
          </p:nvCxnSpPr>
          <p:spPr>
            <a:xfrm>
              <a:off x="7619751" y="3962400"/>
              <a:ext cx="4572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Rectangle 85"/>
          <p:cNvSpPr/>
          <p:nvPr/>
        </p:nvSpPr>
        <p:spPr>
          <a:xfrm>
            <a:off x="7391400" y="3962400"/>
            <a:ext cx="800100" cy="446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6629400" y="3886200"/>
            <a:ext cx="800100" cy="446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8153400" y="3886200"/>
            <a:ext cx="800100" cy="446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3429000" y="6019800"/>
            <a:ext cx="3032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200" b="1" i="1">
                <a:solidFill>
                  <a:srgbClr val="00B050"/>
                </a:solidFill>
                <a:latin typeface="Bradley Hand ITC" pitchFamily="66" charset="0"/>
              </a:rPr>
              <a:t>Easy peasy!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60" grpId="0" animBg="1"/>
      <p:bldP spid="60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6" grpId="0" animBg="1"/>
      <p:bldP spid="86" grpId="1" animBg="1"/>
      <p:bldP spid="77" grpId="0" animBg="1"/>
      <p:bldP spid="77" grpId="1" animBg="1"/>
      <p:bldP spid="78" grpId="0" animBg="1"/>
      <p:bldP spid="78" grpId="1" animBg="1"/>
      <p:bldP spid="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1000" y="12954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1.2  Measure segments and angles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1000" y="16764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1.2  Classify angles and name the parts of a degree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81000" y="20574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1.2  Recognize congruent angles and segments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81000" y="3124200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ACUTE ANGLE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81000" y="3505200"/>
            <a:ext cx="426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CONGRUENT ANGLES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81000" y="3962400"/>
            <a:ext cx="426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CONGRUENT SEGMENTS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57200" y="4343400"/>
            <a:ext cx="426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MEASURE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905000" y="48006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MINUTES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209800" y="31242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OBTUSE ANGLE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57200" y="5410200"/>
            <a:ext cx="426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PROTRACTOR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343400" y="31242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RIGHT ANGLE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352800" y="4800600"/>
            <a:ext cx="137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SECONDS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57200" y="48006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DEGREES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248400" y="31242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STRAIGHT ANGLE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57200" y="5943600"/>
            <a:ext cx="426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TICK MARK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590800" y="2590800"/>
            <a:ext cx="2895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Related Vocabulary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Chapter 1, Section 2:  “Measurement of Segments and Angles”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932D6-84ED-4277-BADF-76EFB30A8999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7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15363" name="TextBox 5"/>
          <p:cNvSpPr txBox="1">
            <a:spLocks noChangeArrowheads="1"/>
          </p:cNvSpPr>
          <p:nvPr/>
        </p:nvSpPr>
        <p:spPr bwMode="auto">
          <a:xfrm>
            <a:off x="381000" y="12954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1.2  Measure segments and angles</a:t>
            </a:r>
          </a:p>
        </p:txBody>
      </p:sp>
      <p:sp>
        <p:nvSpPr>
          <p:cNvPr id="15364" name="TextBox 6"/>
          <p:cNvSpPr txBox="1">
            <a:spLocks noChangeArrowheads="1"/>
          </p:cNvSpPr>
          <p:nvPr/>
        </p:nvSpPr>
        <p:spPr bwMode="auto">
          <a:xfrm>
            <a:off x="381000" y="16764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1.2  Classify angles and name the parts of a degree</a:t>
            </a:r>
          </a:p>
        </p:txBody>
      </p:sp>
      <p:sp>
        <p:nvSpPr>
          <p:cNvPr id="15365" name="TextBox 7"/>
          <p:cNvSpPr txBox="1">
            <a:spLocks noChangeArrowheads="1"/>
          </p:cNvSpPr>
          <p:nvPr/>
        </p:nvSpPr>
        <p:spPr bwMode="auto">
          <a:xfrm>
            <a:off x="381000" y="20574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1.2  Recognize congruent angles and segments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81000" y="3124200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ACUTE ANGLE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209800" y="31242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OBTUSE ANGLE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343400" y="31242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RIGHT ANGLE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248400" y="31242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STRAIGHT ANGLE</a:t>
            </a:r>
          </a:p>
        </p:txBody>
      </p:sp>
      <p:sp>
        <p:nvSpPr>
          <p:cNvPr id="15370" name="TextBox 20"/>
          <p:cNvSpPr txBox="1">
            <a:spLocks noChangeArrowheads="1"/>
          </p:cNvSpPr>
          <p:nvPr/>
        </p:nvSpPr>
        <p:spPr bwMode="auto">
          <a:xfrm>
            <a:off x="2590800" y="2590800"/>
            <a:ext cx="2895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Related Vocabulary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Chapter 1, Section 2:  “Measurement of Segments and Angles”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33400" y="5029200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533400" y="4267200"/>
            <a:ext cx="13716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33400" y="4419600"/>
            <a:ext cx="1447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33400" y="4648200"/>
            <a:ext cx="1524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533400" y="4876800"/>
            <a:ext cx="1524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533400" y="4038600"/>
            <a:ext cx="12192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533400" y="3886200"/>
            <a:ext cx="9906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533400" y="3733800"/>
            <a:ext cx="6096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Arc 52"/>
          <p:cNvSpPr/>
          <p:nvPr/>
        </p:nvSpPr>
        <p:spPr>
          <a:xfrm>
            <a:off x="304800" y="4495800"/>
            <a:ext cx="990600" cy="1066800"/>
          </a:xfrm>
          <a:prstGeom prst="arc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4572000" y="5181600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Arc 54"/>
          <p:cNvSpPr/>
          <p:nvPr/>
        </p:nvSpPr>
        <p:spPr>
          <a:xfrm>
            <a:off x="4114800" y="4648200"/>
            <a:ext cx="990600" cy="1066800"/>
          </a:xfrm>
          <a:prstGeom prst="arc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6" name="Straight Arrow Connector 55"/>
          <p:cNvCxnSpPr/>
          <p:nvPr/>
        </p:nvCxnSpPr>
        <p:spPr>
          <a:xfrm rot="16200000">
            <a:off x="3810000" y="4419600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4572000" y="4800600"/>
            <a:ext cx="381000" cy="381000"/>
          </a:xfrm>
          <a:prstGeom prst="rect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3352800" y="6096000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3352800" y="5715000"/>
            <a:ext cx="381000" cy="381000"/>
          </a:xfrm>
          <a:prstGeom prst="rect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0" name="Arc 59"/>
          <p:cNvSpPr/>
          <p:nvPr/>
        </p:nvSpPr>
        <p:spPr>
          <a:xfrm>
            <a:off x="2819400" y="5562600"/>
            <a:ext cx="1066800" cy="1066800"/>
          </a:xfrm>
          <a:prstGeom prst="arc">
            <a:avLst>
              <a:gd name="adj1" fmla="val 11408662"/>
              <a:gd name="adj2" fmla="val 0"/>
            </a:avLst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1" name="Straight Arrow Connector 60"/>
          <p:cNvCxnSpPr/>
          <p:nvPr/>
        </p:nvCxnSpPr>
        <p:spPr>
          <a:xfrm flipH="1" flipV="1">
            <a:off x="2895600" y="5029200"/>
            <a:ext cx="4572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 flipV="1">
            <a:off x="2667000" y="5181600"/>
            <a:ext cx="6858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 flipV="1">
            <a:off x="2286000" y="5334000"/>
            <a:ext cx="10668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 flipV="1">
            <a:off x="2133600" y="5638800"/>
            <a:ext cx="1219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 flipV="1">
            <a:off x="2057400" y="5791200"/>
            <a:ext cx="1295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7239000" y="5638800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>
            <a:off x="5791200" y="5638800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7315200" y="5364163"/>
            <a:ext cx="274638" cy="274637"/>
          </a:xfrm>
          <a:prstGeom prst="rect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7040563" y="5364163"/>
            <a:ext cx="274637" cy="274637"/>
          </a:xfrm>
          <a:prstGeom prst="rect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9" name="Arc 78"/>
          <p:cNvSpPr/>
          <p:nvPr/>
        </p:nvSpPr>
        <p:spPr>
          <a:xfrm>
            <a:off x="6858000" y="5181600"/>
            <a:ext cx="914400" cy="914400"/>
          </a:xfrm>
          <a:prstGeom prst="arc">
            <a:avLst>
              <a:gd name="adj1" fmla="val 10780636"/>
              <a:gd name="adj2" fmla="val 0"/>
            </a:avLst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838200" y="1676400"/>
            <a:ext cx="1752600" cy="381000"/>
          </a:xfrm>
          <a:prstGeom prst="rect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2C4D7-6596-427E-96CA-8E6489B48E2C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8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6" grpId="0"/>
      <p:bldP spid="19" grpId="0"/>
      <p:bldP spid="57" grpId="0" animBg="1"/>
      <p:bldP spid="59" grpId="0" animBg="1"/>
      <p:bldP spid="77" grpId="0" animBg="1"/>
      <p:bldP spid="78" grpId="0" animBg="1"/>
      <p:bldP spid="8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381000" y="838200"/>
            <a:ext cx="8229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FFFF00"/>
                </a:solidFill>
                <a:latin typeface="Century Gothic" pitchFamily="34" charset="0"/>
              </a:rPr>
              <a:t>After studying this SECTION, you should be able to . . .</a:t>
            </a:r>
          </a:p>
        </p:txBody>
      </p:sp>
      <p:sp>
        <p:nvSpPr>
          <p:cNvPr id="16387" name="TextBox 5"/>
          <p:cNvSpPr txBox="1">
            <a:spLocks noChangeArrowheads="1"/>
          </p:cNvSpPr>
          <p:nvPr/>
        </p:nvSpPr>
        <p:spPr bwMode="auto">
          <a:xfrm>
            <a:off x="381000" y="12954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1.2  Measure segments and angles</a:t>
            </a:r>
          </a:p>
        </p:txBody>
      </p:sp>
      <p:sp>
        <p:nvSpPr>
          <p:cNvPr id="16388" name="TextBox 6"/>
          <p:cNvSpPr txBox="1">
            <a:spLocks noChangeArrowheads="1"/>
          </p:cNvSpPr>
          <p:nvPr/>
        </p:nvSpPr>
        <p:spPr bwMode="auto">
          <a:xfrm>
            <a:off x="381000" y="16764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1.2  Classify angles and name the parts of a degree</a:t>
            </a:r>
          </a:p>
        </p:txBody>
      </p:sp>
      <p:sp>
        <p:nvSpPr>
          <p:cNvPr id="16389" name="TextBox 7"/>
          <p:cNvSpPr txBox="1">
            <a:spLocks noChangeArrowheads="1"/>
          </p:cNvSpPr>
          <p:nvPr/>
        </p:nvSpPr>
        <p:spPr bwMode="auto">
          <a:xfrm>
            <a:off x="381000" y="20574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C000"/>
                </a:solidFill>
                <a:latin typeface="Century Gothic" pitchFamily="34" charset="0"/>
              </a:rPr>
              <a:t>1.2  Recognize congruent angles and segments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81000" y="3429000"/>
            <a:ext cx="274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CONGRUENT ANGLES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410200" y="3429000"/>
            <a:ext cx="2895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FF"/>
                </a:solidFill>
                <a:latin typeface="Century Gothic" pitchFamily="34" charset="0"/>
              </a:rPr>
              <a:t>CONGRUENT SEGMENTS</a:t>
            </a:r>
          </a:p>
        </p:txBody>
      </p:sp>
      <p:sp>
        <p:nvSpPr>
          <p:cNvPr id="16392" name="TextBox 20"/>
          <p:cNvSpPr txBox="1">
            <a:spLocks noChangeArrowheads="1"/>
          </p:cNvSpPr>
          <p:nvPr/>
        </p:nvSpPr>
        <p:spPr bwMode="auto">
          <a:xfrm>
            <a:off x="2590800" y="2590800"/>
            <a:ext cx="2895600" cy="369888"/>
          </a:xfrm>
          <a:prstGeom prst="rect">
            <a:avLst/>
          </a:prstGeom>
          <a:solidFill>
            <a:srgbClr val="C000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Century Gothic" pitchFamily="34" charset="0"/>
              </a:rPr>
              <a:t>Related Vocabulary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1000" y="381000"/>
            <a:ext cx="822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Chapter 1, Section 2:  “Measurement of Segments and Angles”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838200" y="4038600"/>
            <a:ext cx="1066800" cy="1066800"/>
            <a:chOff x="838200" y="4038600"/>
            <a:chExt cx="1066800" cy="1066800"/>
          </a:xfrm>
        </p:grpSpPr>
        <p:cxnSp>
          <p:nvCxnSpPr>
            <p:cNvPr id="24" name="Straight Arrow Connector 23"/>
            <p:cNvCxnSpPr/>
            <p:nvPr/>
          </p:nvCxnSpPr>
          <p:spPr>
            <a:xfrm flipV="1">
              <a:off x="838200" y="4038600"/>
              <a:ext cx="0" cy="1066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838200" y="5105400"/>
              <a:ext cx="1066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838200" y="4038600"/>
            <a:ext cx="1066800" cy="1066800"/>
            <a:chOff x="838200" y="4038600"/>
            <a:chExt cx="1066800" cy="1066800"/>
          </a:xfrm>
        </p:grpSpPr>
        <p:cxnSp>
          <p:nvCxnSpPr>
            <p:cNvPr id="30" name="Straight Arrow Connector 29"/>
            <p:cNvCxnSpPr/>
            <p:nvPr/>
          </p:nvCxnSpPr>
          <p:spPr>
            <a:xfrm flipV="1">
              <a:off x="838200" y="4038600"/>
              <a:ext cx="0" cy="1066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838200" y="5105400"/>
              <a:ext cx="1066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Straight Arrow Connector 32"/>
          <p:cNvCxnSpPr/>
          <p:nvPr/>
        </p:nvCxnSpPr>
        <p:spPr>
          <a:xfrm>
            <a:off x="5638800" y="4267200"/>
            <a:ext cx="2286000" cy="0"/>
          </a:xfrm>
          <a:prstGeom prst="straightConnector1">
            <a:avLst/>
          </a:prstGeom>
          <a:ln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638800" y="4267200"/>
            <a:ext cx="2286000" cy="0"/>
          </a:xfrm>
          <a:prstGeom prst="straightConnector1">
            <a:avLst/>
          </a:prstGeom>
          <a:ln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838200" y="4830763"/>
            <a:ext cx="274638" cy="274637"/>
          </a:xfrm>
          <a:prstGeom prst="rect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838200" y="4830763"/>
            <a:ext cx="274638" cy="274637"/>
          </a:xfrm>
          <a:prstGeom prst="rect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6705600" y="4114800"/>
            <a:ext cx="76200" cy="304800"/>
            <a:chOff x="6705600" y="4114800"/>
            <a:chExt cx="76200" cy="304800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6705600" y="4114800"/>
              <a:ext cx="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781800" y="4114800"/>
              <a:ext cx="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40"/>
          <p:cNvGrpSpPr>
            <a:grpSpLocks/>
          </p:cNvGrpSpPr>
          <p:nvPr/>
        </p:nvGrpSpPr>
        <p:grpSpPr bwMode="auto">
          <a:xfrm>
            <a:off x="6705600" y="4876800"/>
            <a:ext cx="76200" cy="304800"/>
            <a:chOff x="6705600" y="4114800"/>
            <a:chExt cx="76200" cy="304800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6705600" y="4114800"/>
              <a:ext cx="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6781800" y="4114800"/>
              <a:ext cx="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ectangle 43"/>
          <p:cNvSpPr/>
          <p:nvPr/>
        </p:nvSpPr>
        <p:spPr>
          <a:xfrm>
            <a:off x="381000" y="2057400"/>
            <a:ext cx="5410200" cy="381000"/>
          </a:xfrm>
          <a:prstGeom prst="rect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138E3C-3756-4E84-A70E-380C34D1E0FF}" type="slidenum">
              <a:rPr lang="en-US">
                <a:solidFill>
                  <a:schemeClr val="bg1">
                    <a:lumMod val="85000"/>
                  </a:schemeClr>
                </a:solidFill>
              </a:rPr>
              <a:pPr>
                <a:defRPr/>
              </a:pPr>
              <a:t>9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3.33333E-6 3.3765E-6 L 3.33333E-6 0.111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35" grpId="0" animBg="1"/>
      <p:bldP spid="36" grpId="0" animBg="1"/>
      <p:bldP spid="36" grpId="1" animBg="1"/>
      <p:bldP spid="4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5865</TotalTime>
  <Words>3507</Words>
  <Application>Microsoft Office PowerPoint</Application>
  <PresentationFormat>On-screen Show (4:3)</PresentationFormat>
  <Paragraphs>683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50" baseType="lpstr">
      <vt:lpstr>Arial</vt:lpstr>
      <vt:lpstr>Corbel</vt:lpstr>
      <vt:lpstr>Wingdings 2</vt:lpstr>
      <vt:lpstr>Wingdings</vt:lpstr>
      <vt:lpstr>Wingdings 3</vt:lpstr>
      <vt:lpstr>Calibri</vt:lpstr>
      <vt:lpstr>Century Gothic</vt:lpstr>
      <vt:lpstr>Bradley Hand ITC</vt:lpstr>
      <vt:lpstr>Symbol</vt:lpstr>
      <vt:lpstr>Cambria Math</vt:lpstr>
      <vt:lpstr>Lucida Calligraphy</vt:lpstr>
      <vt:lpstr>Script MT Bold</vt:lpstr>
      <vt:lpstr>Century Schoolbook</vt:lpstr>
      <vt:lpstr>Comic Sans MS</vt:lpstr>
      <vt:lpstr>Module</vt:lpstr>
      <vt:lpstr>Chapter 1 Overview:  Introduction to Geometry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Fayette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 Introduction to Geometry</dc:title>
  <dc:creator>FCPS</dc:creator>
  <cp:lastModifiedBy>Nelson, Vickie</cp:lastModifiedBy>
  <cp:revision>38</cp:revision>
  <dcterms:created xsi:type="dcterms:W3CDTF">2012-06-08T17:34:42Z</dcterms:created>
  <dcterms:modified xsi:type="dcterms:W3CDTF">2015-06-04T19:02:40Z</dcterms:modified>
</cp:coreProperties>
</file>