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267" r:id="rId5"/>
    <p:sldId id="292" r:id="rId6"/>
    <p:sldId id="293" r:id="rId7"/>
    <p:sldId id="294" r:id="rId8"/>
    <p:sldId id="268" r:id="rId9"/>
    <p:sldId id="291" r:id="rId10"/>
    <p:sldId id="259" r:id="rId11"/>
    <p:sldId id="269" r:id="rId12"/>
    <p:sldId id="295" r:id="rId13"/>
    <p:sldId id="271" r:id="rId14"/>
    <p:sldId id="300" r:id="rId15"/>
    <p:sldId id="296" r:id="rId16"/>
    <p:sldId id="297" r:id="rId17"/>
    <p:sldId id="260" r:id="rId18"/>
    <p:sldId id="274" r:id="rId19"/>
    <p:sldId id="287" r:id="rId20"/>
    <p:sldId id="301" r:id="rId21"/>
    <p:sldId id="277" r:id="rId22"/>
    <p:sldId id="262" r:id="rId23"/>
    <p:sldId id="298" r:id="rId24"/>
    <p:sldId id="299" r:id="rId25"/>
    <p:sldId id="278" r:id="rId26"/>
    <p:sldId id="276" r:id="rId27"/>
    <p:sldId id="302" r:id="rId28"/>
    <p:sldId id="303" r:id="rId29"/>
    <p:sldId id="304" r:id="rId30"/>
    <p:sldId id="305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264" r:id="rId42"/>
    <p:sldId id="279" r:id="rId43"/>
    <p:sldId id="317" r:id="rId44"/>
    <p:sldId id="318" r:id="rId45"/>
    <p:sldId id="319" r:id="rId46"/>
    <p:sldId id="320" r:id="rId47"/>
    <p:sldId id="28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B0F0"/>
    <a:srgbClr val="00FF00"/>
    <a:srgbClr val="9954CC"/>
    <a:srgbClr val="AE77D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3.wmf"/><Relationship Id="rId7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24.wmf"/><Relationship Id="rId4" Type="http://schemas.openxmlformats.org/officeDocument/2006/relationships/image" Target="../media/image34.wmf"/><Relationship Id="rId9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E9B37D-4A3B-48D1-8F48-17E4BB36AF4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FD03D3-B540-44D6-8CBB-C9F74CB11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6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4278C-18C9-4F70-B0B4-69C4BB9176A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BC0196-0765-4A9A-B337-ACAE6B5D5AE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A9E311-5A58-4F5E-9E6C-22875C033DD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E9A81F-8250-4159-A2F3-948DEB374A4B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AB31D-D3D6-4C9E-876C-141D172E530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18662C-F02C-40FA-8BFD-75BB0C4D77A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D1B72-3746-4A6B-B6CE-B138D45A28D7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0644E2-0F9C-4914-B725-B0FFA14DD82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1D37-56AF-4BC2-A13A-765465EF21CD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09BB-3186-40E8-90B5-E60DE04AC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2672-6507-49C2-AB85-0246E1C70882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14BE-615A-4E4C-80E6-8009BA0E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5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95D5-1BEB-4A4E-AE1E-45903FC29624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4E7E-E81F-4E7B-90A3-DEF9054B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00309-2D67-4C68-800E-64EC33BBF9E6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B7606-E31E-4AE3-9F2F-269A619FB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6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A86B-8114-4FD5-8BEF-D1350E946EE0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9C8E-B8CB-4C1B-B6A4-7CC2A0173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3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E02A-1787-459F-BE33-F33D5D9454D5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C148-589A-4897-B20F-B9863B1EB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8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68B07-3EE9-4275-B33D-EE2CD5962E39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E361-E86A-41BA-A662-F936A3FA2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0C9-195F-456E-A659-912E69CE8A4A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75BF-008A-45FC-B5D6-D2E22E1E7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8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A054-BCDF-4762-839D-0EABA051072E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C3E8-F288-4CD1-A288-78C618FC3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6621-48A8-4085-9FCA-F9783E537041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CA0E9-61B1-45D1-9B3E-60837296D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17CE3-D47B-4EAC-9A83-A7D990AB632A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859A8-CA72-404C-8D3D-A2899A903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9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4E35043-1BF6-4ED9-A3D0-9648A9D2C216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2E2137E-F6D8-4F19-9BFB-4015EEC83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697" r:id="rId5"/>
    <p:sldLayoutId id="2147483698" r:id="rId6"/>
    <p:sldLayoutId id="2147483702" r:id="rId7"/>
    <p:sldLayoutId id="2147483703" r:id="rId8"/>
    <p:sldLayoutId id="2147483704" r:id="rId9"/>
    <p:sldLayoutId id="2147483699" r:id="rId10"/>
    <p:sldLayoutId id="21474837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28.wmf"/><Relationship Id="rId10" Type="http://schemas.openxmlformats.org/officeDocument/2006/relationships/image" Target="../media/image27.wmf"/><Relationship Id="rId19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13.bin"/><Relationship Id="rId21" Type="http://schemas.openxmlformats.org/officeDocument/2006/relationships/image" Target="../media/image26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4.wmf"/><Relationship Id="rId19" Type="http://schemas.openxmlformats.org/officeDocument/2006/relationships/image" Target="../media/image2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5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Chapter 2 Overview: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Basic Concepts and Proofs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8196" name="Picture 2" descr="C:\Documents and Settings\Administrator\Local Settings\Temporary Internet Files\Content.IE5\Q24TDJJ9\MC9000891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22860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19600" y="5334000"/>
            <a:ext cx="4495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  <a:cs typeface="+mn-cs"/>
              </a:rPr>
              <a:t>Theorems 4 – 18 &amp; more </a:t>
            </a:r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  <a:cs typeface="+mn-cs"/>
              </a:rPr>
              <a:t>d</a:t>
            </a:r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  <a:cs typeface="+mn-cs"/>
              </a:rPr>
              <a:t>efinitions, too!</a:t>
            </a:r>
            <a:endParaRPr lang="en-US" sz="3200" b="1" dirty="0">
              <a:solidFill>
                <a:schemeClr val="bg2">
                  <a:lumMod val="40000"/>
                  <a:lumOff val="6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124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COMPLEMENT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592513"/>
            <a:ext cx="426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COMPLEMENTARY ANGLES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4049713"/>
            <a:ext cx="426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SUPPLEMENT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81000" y="4506913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SUPPLEMENTARY ANGLES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908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Angles”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7E017-E85F-46F4-8838-B911FE97715A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71800" y="312420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(NOT the same as:   “You look very nice today!”)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05000" y="4049713"/>
            <a:ext cx="701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(NOT THE SAME AS:   “Did you take your vitamins today!”)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8" grpId="0"/>
      <p:bldP spid="21" grpId="0" animBg="1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8435" name="TextBox 20"/>
          <p:cNvSpPr txBox="1">
            <a:spLocks noChangeArrowheads="1"/>
          </p:cNvSpPr>
          <p:nvPr/>
        </p:nvSpPr>
        <p:spPr bwMode="auto">
          <a:xfrm>
            <a:off x="2667000" y="1905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Angles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”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962400" y="6019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3505200" y="5486400"/>
            <a:ext cx="990600" cy="1066800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16200000">
            <a:off x="3200400" y="5257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14400" y="6248400"/>
            <a:ext cx="1524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914400" y="5181600"/>
            <a:ext cx="914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1143000" y="3810000"/>
            <a:ext cx="533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09600" y="4191000"/>
            <a:ext cx="10668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162800" y="57451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981200" y="1371600"/>
            <a:ext cx="1828800" cy="381000"/>
          </a:xfrm>
          <a:prstGeom prst="rect">
            <a:avLst/>
          </a:prstGeom>
          <a:noFill/>
          <a:ln w="38100">
            <a:solidFill>
              <a:srgbClr val="995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A7661-22B1-412C-A8B2-9B46D7F4323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11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286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6200" y="2590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COMPLEMENT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6200" y="30480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COMPLEMENTARY ANGLES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057400" y="2590800"/>
            <a:ext cx="678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-  the </a:t>
            </a:r>
            <a:r>
              <a:rPr lang="en-US" altLang="en-US" sz="1600" b="1" u="sng">
                <a:solidFill>
                  <a:srgbClr val="00FFFF"/>
                </a:solidFill>
                <a:latin typeface="Century Gothic" pitchFamily="34" charset="0"/>
              </a:rPr>
              <a:t>NAME</a:t>
            </a:r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 given to each of the two angles whose sum equals 90</a:t>
            </a:r>
            <a:r>
              <a:rPr lang="en-US" altLang="en-US" sz="1600" b="1">
                <a:solidFill>
                  <a:srgbClr val="00FFFF"/>
                </a:solidFill>
                <a:latin typeface="Corbel" pitchFamily="34" charset="0"/>
              </a:rPr>
              <a:t>⁰</a:t>
            </a:r>
            <a:endParaRPr lang="en-US" altLang="en-US" sz="1600" b="1">
              <a:solidFill>
                <a:srgbClr val="00FFFF"/>
              </a:solidFill>
              <a:latin typeface="Century Gothic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124200" y="3048000"/>
            <a:ext cx="502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-  two angles whose sum equals a 90⁰ right angle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382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15</a:t>
            </a:r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19200" y="58023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75</a:t>
            </a:r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62" name="Right Triangle 61"/>
          <p:cNvSpPr/>
          <p:nvPr/>
        </p:nvSpPr>
        <p:spPr>
          <a:xfrm>
            <a:off x="7162800" y="4114800"/>
            <a:ext cx="1295400" cy="1905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086600" y="45831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C000"/>
                </a:solidFill>
              </a:rPr>
              <a:t>30</a:t>
            </a:r>
            <a:r>
              <a:rPr lang="en-US" altLang="en-US" i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i="1">
              <a:solidFill>
                <a:srgbClr val="FFC00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848600" y="5715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C000"/>
                </a:solidFill>
              </a:rPr>
              <a:t>60</a:t>
            </a:r>
            <a:r>
              <a:rPr lang="en-US" altLang="en-US" i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i="1">
              <a:solidFill>
                <a:srgbClr val="FFC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3962400" y="4572000"/>
            <a:ext cx="990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 rot="-2526633">
            <a:off x="4329113" y="513715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Arial Narrow" pitchFamily="34" charset="0"/>
              </a:rPr>
              <a:t>57⁰41’20”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 rot="-3249908">
            <a:off x="3736975" y="4684713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Arial Narrow" pitchFamily="34" charset="0"/>
              </a:rPr>
              <a:t>32⁰18’40”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57200" y="5943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V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16764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N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5814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V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49530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N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7338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7818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781800" y="3810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V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84582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N</a:t>
            </a:r>
          </a:p>
        </p:txBody>
      </p:sp>
      <p:sp>
        <p:nvSpPr>
          <p:cNvPr id="88" name="Rounded Rectangular Callout 87"/>
          <p:cNvSpPr/>
          <p:nvPr/>
        </p:nvSpPr>
        <p:spPr>
          <a:xfrm>
            <a:off x="304800" y="76200"/>
            <a:ext cx="8610600" cy="3505200"/>
          </a:xfrm>
          <a:prstGeom prst="wedgeRoundRectCallout">
            <a:avLst>
              <a:gd name="adj1" fmla="val -4508"/>
              <a:gd name="adj2" fmla="val 67680"/>
              <a:gd name="adj3" fmla="val 1666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QUESTION</a:t>
            </a:r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  <a:p>
            <a:pPr algn="ctr">
              <a:defRPr/>
            </a:pPr>
            <a:endParaRPr lang="en-US" sz="4000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</a:rPr>
              <a:t>If two angles are </a:t>
            </a:r>
            <a:r>
              <a:rPr lang="en-US" sz="2800" b="1" dirty="0">
                <a:solidFill>
                  <a:srgbClr val="FFFF00"/>
                </a:solidFill>
              </a:rPr>
              <a:t>COMPLEMENTARY ANGLES</a:t>
            </a:r>
            <a:r>
              <a:rPr lang="en-US" sz="4000" dirty="0">
                <a:solidFill>
                  <a:srgbClr val="FFFF00"/>
                </a:solidFill>
              </a:rPr>
              <a:t>,</a:t>
            </a:r>
          </a:p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</a:rPr>
              <a:t>(then) are they also </a:t>
            </a:r>
            <a:r>
              <a:rPr lang="en-US" sz="2800" b="1" i="1" u="sng" dirty="0">
                <a:solidFill>
                  <a:srgbClr val="FFFF00"/>
                </a:solidFill>
                <a:latin typeface="Bradley Hand ITC" pitchFamily="66" charset="0"/>
              </a:rPr>
              <a:t>ADJACENT</a:t>
            </a:r>
            <a:r>
              <a:rPr lang="en-US" sz="2800" b="1" dirty="0">
                <a:solidFill>
                  <a:srgbClr val="FFFF00"/>
                </a:solidFill>
              </a:rPr>
              <a:t>  ANGLES</a:t>
            </a:r>
            <a:r>
              <a:rPr lang="en-US" sz="4000" dirty="0">
                <a:solidFill>
                  <a:srgbClr val="FFFF00"/>
                </a:solidFill>
              </a:rPr>
              <a:t>?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962400" y="57451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43" grpId="0"/>
      <p:bldP spid="44" grpId="0"/>
      <p:bldP spid="45" grpId="0"/>
      <p:bldP spid="46" grpId="0"/>
      <p:bldP spid="47" grpId="0"/>
      <p:bldP spid="51" grpId="0"/>
      <p:bldP spid="52" grpId="0"/>
      <p:bldP spid="62" grpId="0" animBg="1"/>
      <p:bldP spid="63" grpId="0"/>
      <p:bldP spid="65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8" grpId="1" animBg="1"/>
      <p:bldP spid="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9459" name="TextBox 20"/>
          <p:cNvSpPr txBox="1">
            <a:spLocks noChangeArrowheads="1"/>
          </p:cNvSpPr>
          <p:nvPr/>
        </p:nvSpPr>
        <p:spPr bwMode="auto">
          <a:xfrm>
            <a:off x="2667000" y="1905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Angles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”</a:t>
            </a:r>
          </a:p>
        </p:txBody>
      </p:sp>
      <p:sp>
        <p:nvSpPr>
          <p:cNvPr id="55" name="Arc 54"/>
          <p:cNvSpPr/>
          <p:nvPr/>
        </p:nvSpPr>
        <p:spPr>
          <a:xfrm>
            <a:off x="4114800" y="5486400"/>
            <a:ext cx="990600" cy="1066800"/>
          </a:xfrm>
          <a:prstGeom prst="arc">
            <a:avLst>
              <a:gd name="adj1" fmla="val 10769699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276600" y="6019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14400" y="6248400"/>
            <a:ext cx="1524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457200" y="5105400"/>
            <a:ext cx="4572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676400" y="3733800"/>
            <a:ext cx="6858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09600" y="4191000"/>
            <a:ext cx="10668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206875" y="1371600"/>
            <a:ext cx="1736725" cy="381000"/>
          </a:xfrm>
          <a:prstGeom prst="rect">
            <a:avLst/>
          </a:prstGeom>
          <a:noFill/>
          <a:ln w="38100">
            <a:solidFill>
              <a:srgbClr val="995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F0C2B-24F0-4278-91A3-2EFD83DAEF23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24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6200" y="2590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SUPPLEMENT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6200" y="30480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SUPPLEMENTARY ANGLES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600200" y="2590800"/>
            <a:ext cx="7086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-  the </a:t>
            </a:r>
            <a:r>
              <a:rPr lang="en-US" altLang="en-US" sz="1600" b="1" u="sng">
                <a:solidFill>
                  <a:srgbClr val="00FFFF"/>
                </a:solidFill>
                <a:latin typeface="Century Gothic" pitchFamily="34" charset="0"/>
              </a:rPr>
              <a:t>NAME</a:t>
            </a:r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 given to each of the two angles whose sum equals 180</a:t>
            </a:r>
            <a:r>
              <a:rPr lang="en-US" altLang="en-US" sz="1600" b="1">
                <a:solidFill>
                  <a:srgbClr val="00FFFF"/>
                </a:solidFill>
                <a:latin typeface="Corbel" pitchFamily="34" charset="0"/>
              </a:rPr>
              <a:t>⁰</a:t>
            </a:r>
            <a:endParaRPr lang="en-US" altLang="en-US" sz="1600" b="1">
              <a:solidFill>
                <a:srgbClr val="00FFFF"/>
              </a:solidFill>
              <a:latin typeface="Century Gothic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971800" y="3048000"/>
            <a:ext cx="563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FFFF"/>
                </a:solidFill>
                <a:latin typeface="Century Gothic" pitchFamily="34" charset="0"/>
              </a:rPr>
              <a:t>-  two angles whose sum equals a 180⁰ straight angle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95400" y="4343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85</a:t>
            </a:r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914400" y="58023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95</a:t>
            </a:r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C000"/>
              </a:solidFill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315200" y="4876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C000"/>
                </a:solidFill>
              </a:rPr>
              <a:t>130</a:t>
            </a:r>
            <a:r>
              <a:rPr lang="en-US" altLang="en-US" i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i="1">
              <a:solidFill>
                <a:srgbClr val="FFC00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848600" y="5562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C000"/>
                </a:solidFill>
              </a:rPr>
              <a:t>50</a:t>
            </a:r>
            <a:r>
              <a:rPr lang="en-US" altLang="en-US" i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i="1">
              <a:solidFill>
                <a:srgbClr val="FFC000"/>
              </a:solidFill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029200" y="52689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Arial Narrow" pitchFamily="34" charset="0"/>
              </a:rPr>
              <a:t>67⁰41’20”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352800" y="52689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Arial Narrow" pitchFamily="34" charset="0"/>
              </a:rPr>
              <a:t>112⁰18’40”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09600" y="62595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T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1447800" y="49641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200400" y="60309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T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6388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343400" y="6019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9248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477000" y="5867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T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5532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72000" y="5837238"/>
            <a:ext cx="182563" cy="182562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389438" y="5837238"/>
            <a:ext cx="182562" cy="182562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4572000" y="4572000"/>
            <a:ext cx="990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6858000" y="4864100"/>
            <a:ext cx="1676400" cy="1079500"/>
            <a:chOff x="6705600" y="4330428"/>
            <a:chExt cx="1676400" cy="1079772"/>
          </a:xfrm>
        </p:grpSpPr>
        <p:sp>
          <p:nvSpPr>
            <p:cNvPr id="77" name="Rectangle 76"/>
            <p:cNvSpPr/>
            <p:nvPr/>
          </p:nvSpPr>
          <p:spPr>
            <a:xfrm>
              <a:off x="6705600" y="5227592"/>
              <a:ext cx="182563" cy="182608"/>
            </a:xfrm>
            <a:prstGeom prst="rect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 flipV="1">
              <a:off x="7715250" y="4330428"/>
              <a:ext cx="666750" cy="107977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6705600" y="4343131"/>
              <a:ext cx="182563" cy="182609"/>
            </a:xfrm>
            <a:prstGeom prst="rect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6705600" y="4343131"/>
              <a:ext cx="0" cy="10670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705600" y="5410200"/>
              <a:ext cx="167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705600" y="4343131"/>
              <a:ext cx="100647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8534400" y="5867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P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572000" y="6019800"/>
            <a:ext cx="1524000" cy="0"/>
          </a:xfrm>
          <a:prstGeom prst="straightConnector1">
            <a:avLst/>
          </a:prstGeom>
          <a:ln>
            <a:headEnd type="oval"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ular Callout 94"/>
          <p:cNvSpPr/>
          <p:nvPr/>
        </p:nvSpPr>
        <p:spPr>
          <a:xfrm>
            <a:off x="304800" y="152400"/>
            <a:ext cx="8610600" cy="3505200"/>
          </a:xfrm>
          <a:prstGeom prst="wedgeRoundRectCallout">
            <a:avLst>
              <a:gd name="adj1" fmla="val -4508"/>
              <a:gd name="adj2" fmla="val 67680"/>
              <a:gd name="adj3" fmla="val 1666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QUESTION</a:t>
            </a:r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  <a:p>
            <a:pPr algn="ctr">
              <a:defRPr/>
            </a:pPr>
            <a:endParaRPr lang="en-US" sz="4000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</a:rPr>
              <a:t>If two angles are </a:t>
            </a:r>
            <a:r>
              <a:rPr lang="en-US" sz="2800" b="1" dirty="0">
                <a:solidFill>
                  <a:srgbClr val="FFFF00"/>
                </a:solidFill>
              </a:rPr>
              <a:t>SUPPLEMENTARY ANGLES</a:t>
            </a:r>
            <a:r>
              <a:rPr lang="en-US" sz="4000" dirty="0">
                <a:solidFill>
                  <a:srgbClr val="FFFF00"/>
                </a:solidFill>
              </a:rPr>
              <a:t>,</a:t>
            </a:r>
          </a:p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</a:rPr>
              <a:t>(then) are they also </a:t>
            </a:r>
            <a:r>
              <a:rPr lang="en-US" sz="2800" b="1" i="1" u="sng" dirty="0">
                <a:solidFill>
                  <a:srgbClr val="FFFF00"/>
                </a:solidFill>
                <a:latin typeface="Bradley Hand ITC" pitchFamily="66" charset="0"/>
              </a:rPr>
              <a:t>ADJACENT</a:t>
            </a:r>
            <a:r>
              <a:rPr lang="en-US" sz="2800" b="1" dirty="0">
                <a:solidFill>
                  <a:srgbClr val="FFFF00"/>
                </a:solidFill>
              </a:rPr>
              <a:t>  ANGLES</a:t>
            </a:r>
            <a:r>
              <a:rPr lang="en-US" sz="4000" dirty="0">
                <a:solidFill>
                  <a:srgbClr val="FFFF00"/>
                </a:solidFill>
              </a:rPr>
              <a:t>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9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decel="100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43" grpId="0"/>
      <p:bldP spid="44" grpId="0"/>
      <p:bldP spid="45" grpId="0"/>
      <p:bldP spid="46" grpId="0"/>
      <p:bldP spid="47" grpId="0"/>
      <p:bldP spid="51" grpId="0"/>
      <p:bldP spid="52" grpId="0"/>
      <p:bldP spid="63" grpId="0"/>
      <p:bldP spid="65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40" grpId="0" animBg="1"/>
      <p:bldP spid="41" grpId="0" animBg="1"/>
      <p:bldP spid="94" grpId="0"/>
      <p:bldP spid="95" grpId="0" animBg="1"/>
      <p:bldP spid="9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0483" name="TextBox 20"/>
          <p:cNvSpPr txBox="1">
            <a:spLocks noChangeArrowheads="1"/>
          </p:cNvSpPr>
          <p:nvPr/>
        </p:nvSpPr>
        <p:spPr bwMode="auto">
          <a:xfrm>
            <a:off x="28956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905000" y="5802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990600" y="4953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2x + 15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876800" y="39624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x + 2x + 15 = 90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1371600"/>
            <a:ext cx="1920875" cy="4572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0D945-FD39-41B1-8F5E-5A028B64CD08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286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20491" name="TextBox 58"/>
          <p:cNvSpPr txBox="1">
            <a:spLocks noChangeArrowheads="1"/>
          </p:cNvSpPr>
          <p:nvPr/>
        </p:nvSpPr>
        <p:spPr bwMode="auto">
          <a:xfrm>
            <a:off x="228600" y="2743200"/>
            <a:ext cx="876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The measure of one of two complementary angles is 15 more than twice the other.  Find the measure of each angle. 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914400" y="3962400"/>
            <a:ext cx="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14400" y="59737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914400" y="4953000"/>
            <a:ext cx="21336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14400" y="6248400"/>
            <a:ext cx="2362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781800" y="39624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Write equation</a:t>
            </a:r>
          </a:p>
        </p:txBody>
      </p:sp>
      <p:sp>
        <p:nvSpPr>
          <p:cNvPr id="74" name="Cloud Callout 73"/>
          <p:cNvSpPr/>
          <p:nvPr/>
        </p:nvSpPr>
        <p:spPr>
          <a:xfrm>
            <a:off x="2362200" y="533400"/>
            <a:ext cx="6765925" cy="4267200"/>
          </a:xfrm>
          <a:prstGeom prst="cloudCallout">
            <a:avLst>
              <a:gd name="adj1" fmla="val -51751"/>
              <a:gd name="adj2" fmla="val 59914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FF00"/>
                </a:solidFill>
              </a:rPr>
              <a:t>THINK – </a:t>
            </a:r>
          </a:p>
          <a:p>
            <a:pPr algn="ctr">
              <a:defRPr/>
            </a:pPr>
            <a:endParaRPr lang="en-US" sz="3200" b="1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FFFF00"/>
                </a:solidFill>
              </a:rPr>
              <a:t>If two angles are complementary angles,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00"/>
                </a:solidFill>
              </a:rPr>
              <a:t>then their sum equals 90!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781800" y="4354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Simplify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876800" y="43545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     3x + 15 = 90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781800" y="4735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Solve for x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47355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     3x  = 75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334000" y="5116513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       x  =  25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781800" y="5116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Substitute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1905000" y="5791200"/>
            <a:ext cx="7620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25</a:t>
            </a:r>
            <a:r>
              <a:rPr lang="en-US" altLang="en-US" b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990600" y="4953000"/>
            <a:ext cx="12192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50 + 15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990600" y="4953000"/>
            <a:ext cx="12954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75</a:t>
            </a:r>
            <a:r>
              <a:rPr lang="en-US" altLang="en-US" b="1">
                <a:solidFill>
                  <a:srgbClr val="FFC000"/>
                </a:solidFill>
                <a:latin typeface="Corbel" pitchFamily="34" charset="0"/>
              </a:rPr>
              <a:t>⁰</a:t>
            </a:r>
            <a:endParaRPr lang="en-US" altLang="en-US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84" name="Cloud Callout 83"/>
          <p:cNvSpPr/>
          <p:nvPr/>
        </p:nvSpPr>
        <p:spPr>
          <a:xfrm>
            <a:off x="2362200" y="533400"/>
            <a:ext cx="6781800" cy="4267200"/>
          </a:xfrm>
          <a:prstGeom prst="cloudCallout">
            <a:avLst>
              <a:gd name="adj1" fmla="val -51751"/>
              <a:gd name="adj2" fmla="val 59914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Is the answer reasonable?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00"/>
                </a:solidFill>
              </a:rPr>
              <a:t>Is one of the angles 15 more than twice the other?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5" name="Explosion 1 84"/>
          <p:cNvSpPr/>
          <p:nvPr/>
        </p:nvSpPr>
        <p:spPr>
          <a:xfrm>
            <a:off x="3962400" y="5562600"/>
            <a:ext cx="2514600" cy="1066800"/>
          </a:xfrm>
          <a:prstGeom prst="irregularSeal1">
            <a:avLst/>
          </a:prstGeom>
          <a:solidFill>
            <a:schemeClr val="tx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FF00"/>
                </a:solidFill>
              </a:rPr>
              <a:t>YES!</a:t>
            </a:r>
            <a:endParaRPr lang="en-US" sz="3200" b="1" dirty="0">
              <a:solidFill>
                <a:srgbClr val="00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5973763"/>
            <a:ext cx="274638" cy="274637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50" grpId="0" animBg="1"/>
      <p:bldP spid="58" grpId="0"/>
      <p:bldP spid="72" grpId="0" animBg="1"/>
      <p:bldP spid="73" grpId="0"/>
      <p:bldP spid="74" grpId="0" animBg="1"/>
      <p:bldP spid="74" grpId="1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2" grpId="0" animBg="1"/>
      <p:bldP spid="83" grpId="0" animBg="1"/>
      <p:bldP spid="84" grpId="0" animBg="1"/>
      <p:bldP spid="84" grpId="1" animBg="1"/>
      <p:bldP spid="85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74C52-8EF9-42D3-A4E2-6A1136E0E2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53340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If a problem contains ONLY complements or ONLY supplements, 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use the previous method.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371600"/>
            <a:ext cx="784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Begin by drawing a right angle for two complementary angles 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or a straight angle to model two supplementary angles, 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and label them according to the information given in the problem!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971800"/>
            <a:ext cx="8077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HOWEVER, 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if a problem refers to </a:t>
            </a:r>
            <a:r>
              <a:rPr lang="en-US" altLang="en-US" u="sng">
                <a:solidFill>
                  <a:srgbClr val="FFFF00"/>
                </a:solidFill>
              </a:rPr>
              <a:t>BOTH</a:t>
            </a:r>
            <a:r>
              <a:rPr lang="en-US" altLang="en-US">
                <a:solidFill>
                  <a:srgbClr val="FFFF00"/>
                </a:solidFill>
              </a:rPr>
              <a:t> the complement AND the supplement 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</a:rPr>
              <a:t>in the same problem , </a:t>
            </a:r>
          </a:p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  <a:p>
            <a:pPr algn="ctr"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4648200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FFFF00"/>
                </a:solidFill>
              </a:rPr>
              <a:t>use the NEXT method: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609600" y="3886200"/>
            <a:ext cx="5791200" cy="2667000"/>
            <a:chOff x="609600" y="3886200"/>
            <a:chExt cx="5791200" cy="2667001"/>
          </a:xfrm>
        </p:grpSpPr>
        <p:sp>
          <p:nvSpPr>
            <p:cNvPr id="10" name="Rectangle 9"/>
            <p:cNvSpPr/>
            <p:nvPr/>
          </p:nvSpPr>
          <p:spPr>
            <a:xfrm>
              <a:off x="609600" y="3886200"/>
              <a:ext cx="5791200" cy="266700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6600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09600" y="4648200"/>
              <a:ext cx="579120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9600" y="5562601"/>
              <a:ext cx="579120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>
              <a:off x="1341437" y="5227639"/>
              <a:ext cx="265112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3551237" y="5211763"/>
              <a:ext cx="265112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BFC86-F9C5-4677-B42B-489F9ED0B7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2534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1371600"/>
            <a:ext cx="4953000" cy="4572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220980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00FF00"/>
                </a:solidFill>
              </a:rPr>
              <a:t>Use the “Boxer” Method to write expressions for each type of angle: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" y="2693988"/>
            <a:ext cx="914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00FF00"/>
                </a:solidFill>
              </a:rPr>
              <a:t>Are you wondering, “what is the “Boxer Method”?”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" y="3227388"/>
            <a:ext cx="914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00FF00"/>
                </a:solidFill>
              </a:rPr>
              <a:t>Well, first make a “BOX,” and then let “the angle” equal 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41148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THE ANGLE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48879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COMPLEMENT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58023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SUPPLEMENT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0" y="40386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x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0" y="4887913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(90 – x)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71800" y="57912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(180 – x)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10400" y="4191000"/>
            <a:ext cx="0" cy="1189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10400" y="5410200"/>
            <a:ext cx="11890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10400" y="4886325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x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781800" y="6477000"/>
            <a:ext cx="19812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20000" y="59436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x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153400" y="6030913"/>
            <a:ext cx="9906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</a:rPr>
              <a:t>30</a:t>
            </a:r>
            <a:r>
              <a:rPr lang="en-US" altLang="en-US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b="1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696200" y="4995863"/>
            <a:ext cx="838200" cy="3381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6600"/>
                </a:solidFill>
              </a:rPr>
              <a:t>30</a:t>
            </a:r>
            <a:r>
              <a:rPr lang="en-US" altLang="en-US" sz="16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1600" b="1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53000" y="40481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30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53000" y="48101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60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876800" y="580072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150</a:t>
            </a:r>
            <a:r>
              <a:rPr lang="en-US" altLang="en-US" sz="2800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010400" y="4572000"/>
            <a:ext cx="54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60</a:t>
            </a:r>
            <a:r>
              <a:rPr lang="en-US" altLang="en-US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b="1">
              <a:solidFill>
                <a:srgbClr val="FF66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056438" y="5953125"/>
            <a:ext cx="73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150</a:t>
            </a:r>
            <a:r>
              <a:rPr lang="en-US" altLang="en-US" b="1">
                <a:solidFill>
                  <a:srgbClr val="FF6600"/>
                </a:solidFill>
                <a:latin typeface="Corbel" pitchFamily="34" charset="0"/>
              </a:rPr>
              <a:t>⁰</a:t>
            </a:r>
            <a:endParaRPr lang="en-US" altLang="en-US" b="1">
              <a:solidFill>
                <a:srgbClr val="FF66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162800" y="41259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Complements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54102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Supplements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010400" y="5105400"/>
            <a:ext cx="274638" cy="2746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010400" y="4724400"/>
            <a:ext cx="914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513638" y="6294438"/>
            <a:ext cx="182562" cy="182562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696200" y="6294438"/>
            <a:ext cx="182563" cy="182562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696200" y="5791200"/>
            <a:ext cx="9144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27" grpId="0"/>
      <p:bldP spid="31" grpId="0"/>
      <p:bldP spid="33" grpId="0" animBg="1"/>
      <p:bldP spid="34" grpId="0" animBg="1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609600" y="3886200"/>
            <a:ext cx="3382963" cy="1646238"/>
            <a:chOff x="609600" y="3886200"/>
            <a:chExt cx="5791200" cy="2667001"/>
          </a:xfrm>
        </p:grpSpPr>
        <p:sp>
          <p:nvSpPr>
            <p:cNvPr id="10" name="Rectangle 9"/>
            <p:cNvSpPr/>
            <p:nvPr/>
          </p:nvSpPr>
          <p:spPr>
            <a:xfrm>
              <a:off x="609600" y="3886200"/>
              <a:ext cx="5791200" cy="2667001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6600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09600" y="4647465"/>
              <a:ext cx="579120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9600" y="5563041"/>
              <a:ext cx="579120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>
              <a:off x="1341036" y="5227417"/>
              <a:ext cx="265157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3550441" y="5211986"/>
              <a:ext cx="2651570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4CCC0-B916-4702-83A5-1C68BDF511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2: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“Complementary and Supplementary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228600" y="838200"/>
            <a:ext cx="14478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Example</a:t>
            </a:r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1752600" y="838200"/>
            <a:ext cx="685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762000"/>
            <a:ext cx="4953000" cy="457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3716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00FF00"/>
                </a:solidFill>
              </a:rPr>
              <a:t>The measure of the supplement of an angle is 60 less than 3 times the complement of the angle.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13360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FFFF00"/>
                </a:solidFill>
              </a:rPr>
              <a:t>Find the measure of the complement.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514600"/>
            <a:ext cx="8915400" cy="354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700" b="1"/>
              <a:t>The measure of the supplement of an angle is 60 less than 3 times the complement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3962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6600"/>
                </a:solidFill>
              </a:rPr>
              <a:t>ANGLE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" y="4495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COMP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" y="50292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F0"/>
                </a:solidFill>
              </a:rPr>
              <a:t>SUPP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1200" y="3810000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6600"/>
                </a:solidFill>
              </a:rPr>
              <a:t>x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43434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</a:rPr>
              <a:t>90 – 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4953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B0F0"/>
                </a:solidFill>
              </a:rPr>
              <a:t>180 – x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05400" y="5105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Complement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867400" y="60960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</a:rPr>
              <a:t>Supplement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257800" y="38862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</a:rPr>
              <a:t>“the angle”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724400" y="394335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6600"/>
                </a:solidFill>
              </a:rPr>
              <a:t>x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733800" y="47244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90 – x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581400" y="615315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B0F0"/>
                </a:solidFill>
              </a:rPr>
              <a:t>180 – x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95400" y="3124200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rgbClr val="00B0F0"/>
                </a:solidFill>
                <a:sym typeface="Wingdings" pitchFamily="2" charset="2"/>
              </a:rPr>
              <a:t>(180 – x)</a:t>
            </a:r>
            <a:endParaRPr lang="en-US" altLang="en-US" sz="2200" b="1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87875" y="3151188"/>
            <a:ext cx="365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00FF00"/>
                </a:solidFill>
                <a:sym typeface="Wingdings" pitchFamily="2" charset="2"/>
              </a:rPr>
              <a:t>= </a:t>
            </a:r>
            <a:endParaRPr lang="en-US" altLang="en-US" sz="2200">
              <a:solidFill>
                <a:srgbClr val="00FF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562600" y="3151188"/>
            <a:ext cx="2514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00FF00"/>
                </a:solidFill>
                <a:sym typeface="Wingdings" pitchFamily="2" charset="2"/>
              </a:rPr>
              <a:t>3</a:t>
            </a:r>
            <a:r>
              <a:rPr lang="en-US" altLang="en-US" sz="2200">
                <a:solidFill>
                  <a:srgbClr val="FFFF00"/>
                </a:solidFill>
                <a:sym typeface="Wingdings" pitchFamily="2" charset="2"/>
              </a:rPr>
              <a:t>(90 – x)</a:t>
            </a:r>
            <a:r>
              <a:rPr lang="en-US" altLang="en-US" sz="2200">
                <a:solidFill>
                  <a:srgbClr val="00FF00"/>
                </a:solidFill>
                <a:sym typeface="Wingdings" pitchFamily="2" charset="2"/>
              </a:rPr>
              <a:t> - 60  </a:t>
            </a:r>
            <a:endParaRPr lang="en-US" altLang="en-US" sz="2200">
              <a:solidFill>
                <a:srgbClr val="00FF00"/>
              </a:solidFill>
            </a:endParaRPr>
          </a:p>
        </p:txBody>
      </p:sp>
      <p:sp>
        <p:nvSpPr>
          <p:cNvPr id="53" name="Left Brace 52"/>
          <p:cNvSpPr/>
          <p:nvPr/>
        </p:nvSpPr>
        <p:spPr>
          <a:xfrm rot="16200000">
            <a:off x="2087563" y="731837"/>
            <a:ext cx="457200" cy="4479925"/>
          </a:xfrm>
          <a:prstGeom prst="leftBrac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Left Brace 53"/>
          <p:cNvSpPr/>
          <p:nvPr/>
        </p:nvSpPr>
        <p:spPr>
          <a:xfrm rot="16200000">
            <a:off x="6568282" y="1051718"/>
            <a:ext cx="457200" cy="3840163"/>
          </a:xfrm>
          <a:prstGeom prst="leftBrac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705600" y="3836988"/>
            <a:ext cx="2378075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ym typeface="Wingdings" pitchFamily="2" charset="2"/>
              </a:rPr>
              <a:t>180 – x = 270 -3x -60   </a:t>
            </a:r>
            <a:endParaRPr lang="en-US" altLang="en-US" b="1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705600" y="4191000"/>
            <a:ext cx="237807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ym typeface="Wingdings" pitchFamily="2" charset="2"/>
              </a:rPr>
              <a:t>180 + 2x = 210</a:t>
            </a:r>
            <a:endParaRPr lang="en-US" altLang="en-US" b="1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705600" y="4572000"/>
            <a:ext cx="237807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ym typeface="Wingdings" pitchFamily="2" charset="2"/>
              </a:rPr>
              <a:t>          2x = 30</a:t>
            </a:r>
            <a:endParaRPr lang="en-US" altLang="en-US" b="1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705600" y="4964113"/>
            <a:ext cx="2378075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ym typeface="Wingdings" pitchFamily="2" charset="2"/>
              </a:rPr>
              <a:t>            x = 15</a:t>
            </a:r>
            <a:endParaRPr lang="en-US" altLang="en-US" b="1"/>
          </a:p>
        </p:txBody>
      </p:sp>
      <p:sp>
        <p:nvSpPr>
          <p:cNvPr id="59" name="Rounded Rectangle 58"/>
          <p:cNvSpPr/>
          <p:nvPr/>
        </p:nvSpPr>
        <p:spPr>
          <a:xfrm>
            <a:off x="6705600" y="4953000"/>
            <a:ext cx="2378075" cy="365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322638" y="3973513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15</a:t>
            </a:r>
            <a:r>
              <a:rPr lang="en-US" altLang="en-US" sz="2000" b="1">
                <a:solidFill>
                  <a:schemeClr val="bg1"/>
                </a:solidFill>
                <a:latin typeface="Corbel" pitchFamily="34" charset="0"/>
                <a:sym typeface="Wingdings" pitchFamily="2" charset="2"/>
              </a:rPr>
              <a:t>⁰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352800" y="447675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75</a:t>
            </a:r>
            <a:r>
              <a:rPr lang="en-US" altLang="en-US" sz="2000" b="1">
                <a:solidFill>
                  <a:schemeClr val="bg1"/>
                </a:solidFill>
                <a:latin typeface="Corbel" pitchFamily="34" charset="0"/>
                <a:sym typeface="Wingdings" pitchFamily="2" charset="2"/>
              </a:rPr>
              <a:t>⁰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276600" y="501015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165</a:t>
            </a:r>
            <a:r>
              <a:rPr lang="en-US" altLang="en-US" sz="2000" b="1">
                <a:solidFill>
                  <a:schemeClr val="bg1"/>
                </a:solidFill>
                <a:latin typeface="Corbel" pitchFamily="34" charset="0"/>
                <a:sym typeface="Wingdings" pitchFamily="2" charset="2"/>
              </a:rPr>
              <a:t>⁰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00400" y="4419600"/>
            <a:ext cx="7620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2057400" y="2149475"/>
            <a:ext cx="4937125" cy="365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559675" y="1981200"/>
            <a:ext cx="82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FFFF00"/>
                </a:solidFill>
                <a:latin typeface="Corbel" pitchFamily="34" charset="0"/>
                <a:sym typeface="Wingdings" pitchFamily="2" charset="2"/>
              </a:rPr>
              <a:t>√</a:t>
            </a:r>
            <a:endParaRPr lang="en-US" altLang="en-US" sz="3200">
              <a:solidFill>
                <a:srgbClr val="FFFF00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724400" y="3962400"/>
            <a:ext cx="5334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15</a:t>
            </a:r>
          </a:p>
        </p:txBody>
      </p: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4419600" y="3657600"/>
            <a:ext cx="1189038" cy="685800"/>
            <a:chOff x="4419600" y="3657600"/>
            <a:chExt cx="1188720" cy="685800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4419600" y="3657600"/>
              <a:ext cx="914155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19600" y="4343400"/>
              <a:ext cx="118872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572000" y="5238750"/>
            <a:ext cx="5334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181600" y="6229350"/>
            <a:ext cx="5334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840163" y="6172200"/>
            <a:ext cx="1189037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B0F0"/>
                </a:solidFill>
                <a:sym typeface="Wingdings" pitchFamily="2" charset="2"/>
              </a:rPr>
              <a:t>180 –</a:t>
            </a:r>
            <a:r>
              <a:rPr lang="en-US" altLang="en-US" sz="2000" b="1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15</a:t>
            </a:r>
            <a:r>
              <a:rPr lang="en-US" altLang="en-US" sz="2000" b="1">
                <a:solidFill>
                  <a:srgbClr val="00FF00"/>
                </a:solidFill>
                <a:sym typeface="Wingdings" pitchFamily="2" charset="2"/>
              </a:rPr>
              <a:t>  </a:t>
            </a:r>
            <a:endParaRPr lang="en-US" altLang="en-US" sz="2000" b="1">
              <a:solidFill>
                <a:srgbClr val="00FF00"/>
              </a:solidFill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038600" y="4705350"/>
            <a:ext cx="1189038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  <a:sym typeface="Wingdings" pitchFamily="2" charset="2"/>
              </a:rPr>
              <a:t>90 – </a:t>
            </a:r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15</a:t>
            </a:r>
            <a:r>
              <a:rPr lang="en-US" altLang="en-US" sz="2000" b="1">
                <a:solidFill>
                  <a:srgbClr val="00FF00"/>
                </a:solidFill>
                <a:sym typeface="Wingdings" pitchFamily="2" charset="2"/>
              </a:rPr>
              <a:t>  </a:t>
            </a:r>
            <a:endParaRPr lang="en-US" altLang="en-US" sz="2000" b="1">
              <a:solidFill>
                <a:srgbClr val="00FF00"/>
              </a:solidFill>
            </a:endParaRP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191000" y="4419600"/>
            <a:ext cx="1189038" cy="1219200"/>
            <a:chOff x="7010400" y="4191000"/>
            <a:chExt cx="1188720" cy="1219200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7010400" y="4191000"/>
              <a:ext cx="0" cy="118903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010400" y="5410200"/>
              <a:ext cx="118872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08" name="TextBox 26"/>
            <p:cNvSpPr txBox="1">
              <a:spLocks noChangeArrowheads="1"/>
            </p:cNvSpPr>
            <p:nvPr/>
          </p:nvSpPr>
          <p:spPr bwMode="auto">
            <a:xfrm>
              <a:off x="7315200" y="5010090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FF6600"/>
                  </a:solidFill>
                </a:rPr>
                <a:t>x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010400" y="4724400"/>
              <a:ext cx="914155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3962400" y="5943600"/>
            <a:ext cx="1981200" cy="685800"/>
            <a:chOff x="6781800" y="5791200"/>
            <a:chExt cx="1981200" cy="6858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781800" y="6477000"/>
              <a:ext cx="1981200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04" name="TextBox 30"/>
            <p:cNvSpPr txBox="1">
              <a:spLocks noChangeArrowheads="1"/>
            </p:cNvSpPr>
            <p:nvPr/>
          </p:nvSpPr>
          <p:spPr bwMode="auto">
            <a:xfrm>
              <a:off x="7924800" y="60198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FF6600"/>
                  </a:solidFill>
                </a:rPr>
                <a:t>x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696200" y="5791200"/>
              <a:ext cx="9144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2362200" y="3276600"/>
            <a:ext cx="152400" cy="182880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971800" y="2895600"/>
            <a:ext cx="4267200" cy="175260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352800" y="447675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1"/>
                </a:solidFill>
                <a:sym typeface="Wingdings" pitchFamily="2" charset="2"/>
              </a:rPr>
              <a:t>75</a:t>
            </a:r>
            <a:r>
              <a:rPr lang="en-US" altLang="en-US" sz="2000" b="1">
                <a:solidFill>
                  <a:schemeClr val="bg1"/>
                </a:solidFill>
                <a:latin typeface="Corbel" pitchFamily="34" charset="0"/>
                <a:sym typeface="Wingdings" pitchFamily="2" charset="2"/>
              </a:rPr>
              <a:t>⁰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572000" y="2514600"/>
            <a:ext cx="244475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40677 -0.3375 " pathEditMode="relative" rAng="0" ptsTypes="AA">
                                      <p:cBhvr>
                                        <p:cTn id="27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39" grpId="0"/>
      <p:bldP spid="40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 animBg="1"/>
      <p:bldP spid="64" grpId="0" animBg="1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5" grpId="0"/>
      <p:bldP spid="75" grpId="1"/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71800" y="2286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4579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3: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“Drawing Conclusions”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76400" y="1447800"/>
            <a:ext cx="22860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981200" y="36576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entury Gothic" pitchFamily="34" charset="0"/>
              </a:rPr>
              <a:t>No NEW vocabulary!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90939-E12F-4ACF-A7FA-A90002CA4C13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8600" y="1447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2.3  Follow a five-step procedure to draw logical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6" grpId="0" animBg="1"/>
      <p:bldP spid="48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1905000"/>
            <a:ext cx="502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See very important TABLE on page 72!</a:t>
            </a:r>
          </a:p>
        </p:txBody>
      </p:sp>
      <p:sp>
        <p:nvSpPr>
          <p:cNvPr id="25603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3: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“Drawing Conclusions”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1905000"/>
            <a:ext cx="51054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4800" y="5345113"/>
            <a:ext cx="853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NOTE:  The “If . . .” part of the reason should match the GIVEN information!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33400" y="2525713"/>
            <a:ext cx="586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FF00"/>
                </a:solidFill>
                <a:latin typeface="Century Gothic" pitchFamily="34" charset="0"/>
              </a:rPr>
              <a:t>5-STEP Procedure for Drawing Conclusions: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33400" y="2938463"/>
            <a:ext cx="5410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1.  MEMORIZE theorems, definitions, and postulates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57200" y="3319463"/>
            <a:ext cx="6019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2.  Look for KEY WORDS and SYMBOLS in the “givens”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57200" y="3700463"/>
            <a:ext cx="822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3.  Think of all the theorems, definitions, and postulates that involve those keys.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57200" y="4157663"/>
            <a:ext cx="868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4.  Decide which theorem, definition, or postulate allows you to draw a conclusion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57200" y="4614863"/>
            <a:ext cx="830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5.  DRAW A CONCLUSION,  and give a reason to justify it.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04800" y="2438400"/>
            <a:ext cx="8610600" cy="2667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4941-FAED-4536-AC14-BF63FD41ADC8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28600" y="1447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2.3  Follow a five-step procedure to draw logical conclusions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800" y="5802313"/>
            <a:ext cx="853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AND    the “then  . . .” part matches the CONCLUSION being justified!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4800" y="6183313"/>
            <a:ext cx="8534400" cy="369887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CAUTION!  Be sure not to reverse that order!!!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animBg="1"/>
      <p:bldP spid="5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42" grpId="0"/>
      <p:bldP spid="43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6096000" y="35353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7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3: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“Drawing Conclusions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2209800"/>
            <a:ext cx="655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1)  If B bisects AC, then ____?______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32438" y="6248400"/>
            <a:ext cx="2468562" cy="0"/>
          </a:xfrm>
          <a:prstGeom prst="line">
            <a:avLst/>
          </a:prstGeom>
          <a:ln w="28575">
            <a:solidFill>
              <a:srgbClr val="00FF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486400" y="4572000"/>
            <a:ext cx="1828800" cy="1676400"/>
          </a:xfrm>
          <a:prstGeom prst="line">
            <a:avLst/>
          </a:prstGeom>
          <a:ln w="28575">
            <a:solidFill>
              <a:srgbClr val="00FF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486400" y="5410200"/>
            <a:ext cx="2378075" cy="838200"/>
          </a:xfrm>
          <a:prstGeom prst="line">
            <a:avLst/>
          </a:prstGeom>
          <a:ln w="28575">
            <a:solidFill>
              <a:srgbClr val="00FF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486400" y="4343400"/>
            <a:ext cx="838200" cy="1905000"/>
          </a:xfrm>
          <a:prstGeom prst="line">
            <a:avLst/>
          </a:prstGeom>
          <a:ln w="28575">
            <a:solidFill>
              <a:srgbClr val="00FFFF"/>
            </a:solidFill>
            <a:headEnd type="arrow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4800" y="4953000"/>
            <a:ext cx="510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 startAt="3"/>
            </a:pP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If 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ABC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≅ ∡CBD ≅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DBE, </a:t>
            </a:r>
          </a:p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                      </a:t>
            </a:r>
          </a:p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        then ____?____.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81000" y="3352800"/>
            <a:ext cx="441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2)  If  AB </a:t>
            </a:r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</a:t>
            </a:r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 AC, then _____?_______.</a:t>
            </a:r>
            <a:endParaRPr lang="en-US" altLang="en-US" b="1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3574" name="TextBox 56"/>
          <p:cNvSpPr txBox="1">
            <a:spLocks noChangeArrowheads="1"/>
          </p:cNvSpPr>
          <p:nvPr/>
        </p:nvSpPr>
        <p:spPr bwMode="auto">
          <a:xfrm>
            <a:off x="7315200" y="5105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orbel" pitchFamily="34" charset="0"/>
              </a:rPr>
              <a:t>D</a:t>
            </a:r>
          </a:p>
        </p:txBody>
      </p:sp>
      <p:sp>
        <p:nvSpPr>
          <p:cNvPr id="23575" name="TextBox 57"/>
          <p:cNvSpPr txBox="1">
            <a:spLocks noChangeArrowheads="1"/>
          </p:cNvSpPr>
          <p:nvPr/>
        </p:nvSpPr>
        <p:spPr bwMode="auto">
          <a:xfrm>
            <a:off x="7543800" y="62595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orbel" pitchFamily="34" charset="0"/>
              </a:rPr>
              <a:t>E</a:t>
            </a:r>
          </a:p>
        </p:txBody>
      </p:sp>
      <p:sp>
        <p:nvSpPr>
          <p:cNvPr id="23576" name="TextBox 58"/>
          <p:cNvSpPr txBox="1">
            <a:spLocks noChangeArrowheads="1"/>
          </p:cNvSpPr>
          <p:nvPr/>
        </p:nvSpPr>
        <p:spPr bwMode="auto">
          <a:xfrm>
            <a:off x="6400800" y="22209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B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006475" y="3352800"/>
            <a:ext cx="365125" cy="0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676400" y="3352800"/>
            <a:ext cx="365125" cy="0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096000" y="2713038"/>
            <a:ext cx="0" cy="1096962"/>
          </a:xfrm>
          <a:prstGeom prst="line">
            <a:avLst/>
          </a:prstGeom>
          <a:ln w="38100">
            <a:solidFill>
              <a:srgbClr val="FFFF00"/>
            </a:solidFill>
            <a:headEnd type="oval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4572000" y="2057400"/>
            <a:ext cx="4191000" cy="533400"/>
            <a:chOff x="4572000" y="2057400"/>
            <a:chExt cx="4191000" cy="533400"/>
          </a:xfrm>
        </p:grpSpPr>
        <p:sp>
          <p:nvSpPr>
            <p:cNvPr id="26671" name="TextBox 54"/>
            <p:cNvSpPr txBox="1">
              <a:spLocks noChangeArrowheads="1"/>
            </p:cNvSpPr>
            <p:nvPr/>
          </p:nvSpPr>
          <p:spPr bwMode="auto">
            <a:xfrm>
              <a:off x="4572000" y="22209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A</a:t>
              </a:r>
            </a:p>
          </p:txBody>
        </p:sp>
        <p:sp>
          <p:nvSpPr>
            <p:cNvPr id="26672" name="TextBox 55"/>
            <p:cNvSpPr txBox="1">
              <a:spLocks noChangeArrowheads="1"/>
            </p:cNvSpPr>
            <p:nvPr/>
          </p:nvSpPr>
          <p:spPr bwMode="auto">
            <a:xfrm>
              <a:off x="8305800" y="22209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C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4724400" y="2057400"/>
              <a:ext cx="3733800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6096000" y="3810000"/>
            <a:ext cx="1219200" cy="0"/>
          </a:xfrm>
          <a:prstGeom prst="line">
            <a:avLst/>
          </a:prstGeom>
          <a:ln w="28575">
            <a:solidFill>
              <a:srgbClr val="FFFF00"/>
            </a:solidFill>
            <a:headEnd type="oval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ADBF1-6873-43FE-B35E-EE0F69EBDB8B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81000" y="1371600"/>
            <a:ext cx="3200400" cy="369888"/>
          </a:xfrm>
          <a:prstGeom prst="rect">
            <a:avLst/>
          </a:prstGeom>
          <a:solidFill>
            <a:srgbClr val="002060"/>
          </a:solidFill>
          <a:ln w="47625" cmpd="thickThin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PRACTICE EXAMPLES</a:t>
            </a:r>
          </a:p>
        </p:txBody>
      </p:sp>
      <p:sp>
        <p:nvSpPr>
          <p:cNvPr id="49" name="Oval 48"/>
          <p:cNvSpPr/>
          <p:nvPr/>
        </p:nvSpPr>
        <p:spPr>
          <a:xfrm>
            <a:off x="6492875" y="1997075"/>
            <a:ext cx="136525" cy="1365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TextBox 58"/>
          <p:cNvSpPr txBox="1">
            <a:spLocks noChangeArrowheads="1"/>
          </p:cNvSpPr>
          <p:nvPr/>
        </p:nvSpPr>
        <p:spPr bwMode="auto">
          <a:xfrm>
            <a:off x="5791200" y="2906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64" name="TextBox 58"/>
          <p:cNvSpPr txBox="1">
            <a:spLocks noChangeArrowheads="1"/>
          </p:cNvSpPr>
          <p:nvPr/>
        </p:nvSpPr>
        <p:spPr bwMode="auto">
          <a:xfrm>
            <a:off x="5181600" y="61833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65" name="TextBox 54"/>
          <p:cNvSpPr txBox="1">
            <a:spLocks noChangeArrowheads="1"/>
          </p:cNvSpPr>
          <p:nvPr/>
        </p:nvSpPr>
        <p:spPr bwMode="auto">
          <a:xfrm>
            <a:off x="5791200" y="37449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66" name="TextBox 54"/>
          <p:cNvSpPr txBox="1">
            <a:spLocks noChangeArrowheads="1"/>
          </p:cNvSpPr>
          <p:nvPr/>
        </p:nvSpPr>
        <p:spPr bwMode="auto">
          <a:xfrm>
            <a:off x="5867400" y="4191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orbel" pitchFamily="34" charset="0"/>
              </a:rPr>
              <a:t>A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692275" y="2209800"/>
            <a:ext cx="365125" cy="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5"/>
          <p:cNvSpPr txBox="1">
            <a:spLocks noChangeArrowheads="1"/>
          </p:cNvSpPr>
          <p:nvPr/>
        </p:nvSpPr>
        <p:spPr bwMode="auto">
          <a:xfrm>
            <a:off x="6705600" y="4430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75" name="TextBox 55"/>
          <p:cNvSpPr txBox="1">
            <a:spLocks noChangeArrowheads="1"/>
          </p:cNvSpPr>
          <p:nvPr/>
        </p:nvSpPr>
        <p:spPr bwMode="auto">
          <a:xfrm>
            <a:off x="6858000" y="3810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C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5562600" y="1828800"/>
            <a:ext cx="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67600" y="1828800"/>
            <a:ext cx="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133600" y="2209800"/>
            <a:ext cx="2103438" cy="381000"/>
            <a:chOff x="2057400" y="2209800"/>
            <a:chExt cx="2103120" cy="381000"/>
          </a:xfrm>
        </p:grpSpPr>
        <p:sp>
          <p:nvSpPr>
            <p:cNvPr id="26668" name="TextBox 86"/>
            <p:cNvSpPr txBox="1">
              <a:spLocks noChangeArrowheads="1"/>
            </p:cNvSpPr>
            <p:nvPr/>
          </p:nvSpPr>
          <p:spPr bwMode="auto">
            <a:xfrm>
              <a:off x="2057400" y="2209800"/>
              <a:ext cx="2103120" cy="381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then  . . . AB ≅ BC</a:t>
              </a:r>
              <a:endParaRPr lang="en-US" altLang="en-US" b="1">
                <a:solidFill>
                  <a:srgbClr val="00FF00"/>
                </a:solidFill>
                <a:latin typeface="Century Gothic" pitchFamily="34" charset="0"/>
              </a:endParaRPr>
            </a:p>
          </p:txBody>
        </p:sp>
        <p:cxnSp>
          <p:nvCxnSpPr>
            <p:cNvPr id="90" name="Straight Connector 89"/>
            <p:cNvCxnSpPr>
              <a:stCxn id="26668" idx="0"/>
            </p:cNvCxnSpPr>
            <p:nvPr/>
          </p:nvCxnSpPr>
          <p:spPr>
            <a:xfrm>
              <a:off x="3109754" y="2209800"/>
              <a:ext cx="319039" cy="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719262" y="2209800"/>
              <a:ext cx="319039" cy="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057400" y="3352800"/>
            <a:ext cx="25146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then 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BAC 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is a Rt 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762000" y="5562600"/>
            <a:ext cx="4267200" cy="369888"/>
            <a:chOff x="2057400" y="2209798"/>
            <a:chExt cx="2103120" cy="255732"/>
          </a:xfrm>
        </p:grpSpPr>
        <p:sp>
          <p:nvSpPr>
            <p:cNvPr id="26665" name="TextBox 96"/>
            <p:cNvSpPr txBox="1">
              <a:spLocks noChangeArrowheads="1"/>
            </p:cNvSpPr>
            <p:nvPr/>
          </p:nvSpPr>
          <p:spPr bwMode="auto">
            <a:xfrm>
              <a:off x="2057400" y="2209800"/>
              <a:ext cx="2103120" cy="2557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then  . . . BC and  BD trisect </a:t>
              </a:r>
              <a:r>
                <a:rPr lang="en-US" altLang="en-US" b="1">
                  <a:solidFill>
                    <a:srgbClr val="FF00FF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∡ABE</a:t>
              </a:r>
              <a:r>
                <a:rPr lang="en-US" altLang="en-US" b="1">
                  <a:solidFill>
                    <a:srgbClr val="FF00FF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 </a:t>
              </a:r>
              <a:endParaRPr lang="en-US" altLang="en-US" b="1">
                <a:solidFill>
                  <a:srgbClr val="FF00FF"/>
                </a:solidFill>
                <a:latin typeface="Century Gothic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2591004" y="2209798"/>
              <a:ext cx="179954" cy="0"/>
            </a:xfrm>
            <a:prstGeom prst="line">
              <a:avLst/>
            </a:prstGeom>
            <a:ln>
              <a:solidFill>
                <a:srgbClr val="FF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041673" y="2209798"/>
              <a:ext cx="179954" cy="0"/>
            </a:xfrm>
            <a:prstGeom prst="line">
              <a:avLst/>
            </a:prstGeom>
            <a:ln>
              <a:solidFill>
                <a:srgbClr val="FF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Arc 100"/>
          <p:cNvSpPr/>
          <p:nvPr/>
        </p:nvSpPr>
        <p:spPr>
          <a:xfrm>
            <a:off x="5638800" y="5334000"/>
            <a:ext cx="457200" cy="685800"/>
          </a:xfrm>
          <a:prstGeom prst="arc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Arc 101"/>
          <p:cNvSpPr/>
          <p:nvPr/>
        </p:nvSpPr>
        <p:spPr>
          <a:xfrm>
            <a:off x="6019800" y="5562600"/>
            <a:ext cx="457200" cy="685800"/>
          </a:xfrm>
          <a:prstGeom prst="arc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Arc 102"/>
          <p:cNvSpPr/>
          <p:nvPr/>
        </p:nvSpPr>
        <p:spPr>
          <a:xfrm>
            <a:off x="6324600" y="5867400"/>
            <a:ext cx="457200" cy="685800"/>
          </a:xfrm>
          <a:prstGeom prst="arc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2713038"/>
            <a:ext cx="4114800" cy="377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</a:rPr>
              <a:t>Key info:  a point, bisect, and seg 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81000" y="4041775"/>
            <a:ext cx="4114800" cy="377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</a:rPr>
              <a:t>Key info:  </a:t>
            </a:r>
            <a:r>
              <a:rPr lang="en-US" altLang="en-US" b="1">
                <a:solidFill>
                  <a:schemeClr val="bg1"/>
                </a:solidFill>
                <a:sym typeface="Wingdings" pitchFamily="2" charset="2"/>
              </a:rPr>
              <a:t>,</a:t>
            </a:r>
            <a:r>
              <a:rPr lang="en-US" altLang="en-US" b="1">
                <a:solidFill>
                  <a:schemeClr val="bg1"/>
                </a:solidFill>
              </a:rPr>
              <a:t>,  and </a:t>
            </a:r>
            <a:r>
              <a:rPr lang="en-US" altLang="en-US" b="1">
                <a:solidFill>
                  <a:schemeClr val="bg1"/>
                </a:solidFill>
                <a:sym typeface="Symbol" pitchFamily="18" charset="2"/>
              </a:rPr>
              <a:t>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7200" y="5486400"/>
            <a:ext cx="4114800" cy="3778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</a:rPr>
              <a:t>Key info:  </a:t>
            </a:r>
            <a:r>
              <a:rPr lang="en-US" altLang="en-US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itchFamily="2" charset="2"/>
              </a:rPr>
              <a:t>∡ ≅ ∡ ≅ ∡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4" grpId="0"/>
      <p:bldP spid="50" grpId="0"/>
      <p:bldP spid="51" grpId="0"/>
      <p:bldP spid="23574" grpId="0"/>
      <p:bldP spid="23575" grpId="0"/>
      <p:bldP spid="23576" grpId="0"/>
      <p:bldP spid="46" grpId="0" animBg="1"/>
      <p:bldP spid="49" grpId="0" animBg="1"/>
      <p:bldP spid="63" grpId="0"/>
      <p:bldP spid="64" grpId="0"/>
      <p:bldP spid="65" grpId="0"/>
      <p:bldP spid="66" grpId="0"/>
      <p:bldP spid="70" grpId="0"/>
      <p:bldP spid="75" grpId="0"/>
      <p:bldP spid="95" grpId="0" animBg="1"/>
      <p:bldP spid="2" grpId="0" animBg="1"/>
      <p:bldP spid="2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Page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104,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Summary:  Concepts and Procedures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After studying this </a:t>
            </a:r>
            <a:r>
              <a:rPr lang="en-US" b="1" i="1" u="sng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, you should be able to . . 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144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2.2  Recognize complementary and supplementary angles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525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2.3  Follow a five-step procedure to draw logical conclusions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982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2.4  Prove angles congruent by means of four new theorems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4401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70C0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744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70C0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202113"/>
            <a:ext cx="868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2.6  Apply the multiplication and division properties of segments and angles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4724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9954CC"/>
                </a:solidFill>
                <a:latin typeface="Century Gothic" pitchFamily="34" charset="0"/>
              </a:rPr>
              <a:t>2.7  Apply the transitive properties of angles and segments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51165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9954CC"/>
                </a:solidFill>
                <a:latin typeface="Century Gothic" pitchFamily="34" charset="0"/>
              </a:rPr>
              <a:t>2.7  Apply the Substitution Property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5649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2.8  Recognize opposite rays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" y="5954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2.8  Recognize vertical angles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3402-6E9C-485B-858A-AC2445C86AD3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3: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“Drawing Conclusions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2209800"/>
            <a:ext cx="655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1)  If B bisects AC, then ____?______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4800" y="4953000"/>
            <a:ext cx="510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 startAt="3"/>
            </a:pP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If 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ABC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≅ ∡CBD ≅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DBE,                  </a:t>
            </a:r>
          </a:p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        then ____?____.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81000" y="3352800"/>
            <a:ext cx="441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2)  If  AB </a:t>
            </a:r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</a:t>
            </a:r>
            <a:r>
              <a:rPr lang="en-US" altLang="en-US" b="1">
                <a:solidFill>
                  <a:srgbClr val="00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 AC, then _____?_______.</a:t>
            </a:r>
            <a:endParaRPr lang="en-US" altLang="en-US" b="1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7655" name="TextBox 58"/>
          <p:cNvSpPr txBox="1">
            <a:spLocks noChangeArrowheads="1"/>
          </p:cNvSpPr>
          <p:nvPr/>
        </p:nvSpPr>
        <p:spPr bwMode="auto">
          <a:xfrm>
            <a:off x="6400800" y="22209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B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006475" y="3352800"/>
            <a:ext cx="365125" cy="0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676400" y="3352800"/>
            <a:ext cx="365125" cy="0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8" name="Group 81"/>
          <p:cNvGrpSpPr>
            <a:grpSpLocks/>
          </p:cNvGrpSpPr>
          <p:nvPr/>
        </p:nvGrpSpPr>
        <p:grpSpPr bwMode="auto">
          <a:xfrm>
            <a:off x="4572000" y="2057400"/>
            <a:ext cx="4191000" cy="533400"/>
            <a:chOff x="4572000" y="2057400"/>
            <a:chExt cx="4191000" cy="533400"/>
          </a:xfrm>
        </p:grpSpPr>
        <p:sp>
          <p:nvSpPr>
            <p:cNvPr id="27697" name="TextBox 54"/>
            <p:cNvSpPr txBox="1">
              <a:spLocks noChangeArrowheads="1"/>
            </p:cNvSpPr>
            <p:nvPr/>
          </p:nvSpPr>
          <p:spPr bwMode="auto">
            <a:xfrm>
              <a:off x="4572000" y="22209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A</a:t>
              </a:r>
            </a:p>
          </p:txBody>
        </p:sp>
        <p:sp>
          <p:nvSpPr>
            <p:cNvPr id="27698" name="TextBox 55"/>
            <p:cNvSpPr txBox="1">
              <a:spLocks noChangeArrowheads="1"/>
            </p:cNvSpPr>
            <p:nvPr/>
          </p:nvSpPr>
          <p:spPr bwMode="auto">
            <a:xfrm>
              <a:off x="8305800" y="22209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C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4724400" y="2057400"/>
              <a:ext cx="3733800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CFF0C-43DE-43AC-8A10-A3BFB2BB074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660" name="TextBox 45"/>
          <p:cNvSpPr txBox="1">
            <a:spLocks noChangeArrowheads="1"/>
          </p:cNvSpPr>
          <p:nvPr/>
        </p:nvSpPr>
        <p:spPr bwMode="auto">
          <a:xfrm>
            <a:off x="381000" y="1371600"/>
            <a:ext cx="3200400" cy="369888"/>
          </a:xfrm>
          <a:prstGeom prst="rect">
            <a:avLst/>
          </a:prstGeom>
          <a:solidFill>
            <a:schemeClr val="tx1"/>
          </a:solidFill>
          <a:ln w="47625" cmpd="thickThin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JUSTIFY your CONCLUSIONS!</a:t>
            </a:r>
          </a:p>
        </p:txBody>
      </p:sp>
      <p:sp>
        <p:nvSpPr>
          <p:cNvPr id="49" name="Oval 48"/>
          <p:cNvSpPr/>
          <p:nvPr/>
        </p:nvSpPr>
        <p:spPr>
          <a:xfrm>
            <a:off x="6492875" y="1997075"/>
            <a:ext cx="136525" cy="1365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692275" y="2209800"/>
            <a:ext cx="365125" cy="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791200" y="2713038"/>
            <a:ext cx="1524000" cy="1466850"/>
            <a:chOff x="5791200" y="2713038"/>
            <a:chExt cx="1524000" cy="1466850"/>
          </a:xfrm>
        </p:grpSpPr>
        <p:sp>
          <p:nvSpPr>
            <p:cNvPr id="100" name="Rectangle 99"/>
            <p:cNvSpPr/>
            <p:nvPr/>
          </p:nvSpPr>
          <p:spPr>
            <a:xfrm>
              <a:off x="6096000" y="3535363"/>
              <a:ext cx="274638" cy="274637"/>
            </a:xfrm>
            <a:prstGeom prst="rect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6096000" y="2713038"/>
              <a:ext cx="0" cy="1096962"/>
            </a:xfrm>
            <a:prstGeom prst="line">
              <a:avLst/>
            </a:prstGeom>
            <a:ln w="38100">
              <a:solidFill>
                <a:srgbClr val="FFFF00"/>
              </a:solidFill>
              <a:headEnd type="oval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096000" y="3810000"/>
              <a:ext cx="1219200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oval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94" name="TextBox 58"/>
            <p:cNvSpPr txBox="1">
              <a:spLocks noChangeArrowheads="1"/>
            </p:cNvSpPr>
            <p:nvPr/>
          </p:nvSpPr>
          <p:spPr bwMode="auto">
            <a:xfrm>
              <a:off x="5791200" y="29067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B</a:t>
              </a:r>
            </a:p>
          </p:txBody>
        </p:sp>
        <p:sp>
          <p:nvSpPr>
            <p:cNvPr id="27695" name="TextBox 54"/>
            <p:cNvSpPr txBox="1">
              <a:spLocks noChangeArrowheads="1"/>
            </p:cNvSpPr>
            <p:nvPr/>
          </p:nvSpPr>
          <p:spPr bwMode="auto">
            <a:xfrm>
              <a:off x="5791200" y="37449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A</a:t>
              </a:r>
            </a:p>
          </p:txBody>
        </p:sp>
        <p:sp>
          <p:nvSpPr>
            <p:cNvPr id="27696" name="TextBox 55"/>
            <p:cNvSpPr txBox="1">
              <a:spLocks noChangeArrowheads="1"/>
            </p:cNvSpPr>
            <p:nvPr/>
          </p:nvSpPr>
          <p:spPr bwMode="auto">
            <a:xfrm>
              <a:off x="6858000" y="3810000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orbel" pitchFamily="34" charset="0"/>
                </a:rPr>
                <a:t>C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>
            <a:off x="5562600" y="1828800"/>
            <a:ext cx="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67600" y="1828800"/>
            <a:ext cx="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2133600" y="2209800"/>
            <a:ext cx="2103438" cy="381000"/>
            <a:chOff x="2057400" y="2209800"/>
            <a:chExt cx="2103120" cy="381000"/>
          </a:xfrm>
        </p:grpSpPr>
        <p:sp>
          <p:nvSpPr>
            <p:cNvPr id="27688" name="TextBox 86"/>
            <p:cNvSpPr txBox="1">
              <a:spLocks noChangeArrowheads="1"/>
            </p:cNvSpPr>
            <p:nvPr/>
          </p:nvSpPr>
          <p:spPr bwMode="auto">
            <a:xfrm>
              <a:off x="2057400" y="2209800"/>
              <a:ext cx="2103120" cy="381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then  . . . AB ≅ BC</a:t>
              </a:r>
              <a:endParaRPr lang="en-US" altLang="en-US" b="1">
                <a:solidFill>
                  <a:srgbClr val="00FF00"/>
                </a:solidFill>
                <a:latin typeface="Century Gothic" pitchFamily="34" charset="0"/>
              </a:endParaRPr>
            </a:p>
          </p:txBody>
        </p:sp>
        <p:cxnSp>
          <p:nvCxnSpPr>
            <p:cNvPr id="90" name="Straight Connector 89"/>
            <p:cNvCxnSpPr>
              <a:stCxn id="27688" idx="0"/>
            </p:cNvCxnSpPr>
            <p:nvPr/>
          </p:nvCxnSpPr>
          <p:spPr>
            <a:xfrm>
              <a:off x="3109754" y="2209800"/>
              <a:ext cx="319039" cy="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719262" y="2209800"/>
              <a:ext cx="319039" cy="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057400" y="3352800"/>
            <a:ext cx="25146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then 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BAC 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is a Rt 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609600" y="5334000"/>
            <a:ext cx="4267200" cy="228600"/>
            <a:chOff x="1982288" y="2733457"/>
            <a:chExt cx="2103120" cy="255730"/>
          </a:xfrm>
        </p:grpSpPr>
        <p:sp>
          <p:nvSpPr>
            <p:cNvPr id="27685" name="TextBox 96"/>
            <p:cNvSpPr txBox="1">
              <a:spLocks noChangeArrowheads="1"/>
            </p:cNvSpPr>
            <p:nvPr/>
          </p:nvSpPr>
          <p:spPr bwMode="auto">
            <a:xfrm>
              <a:off x="1982288" y="2733457"/>
              <a:ext cx="2103120" cy="2557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then  . . . BC and  BD trisect </a:t>
              </a:r>
              <a:r>
                <a:rPr lang="en-US" altLang="en-US" b="1">
                  <a:solidFill>
                    <a:srgbClr val="FF00FF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∡ABE</a:t>
              </a:r>
              <a:r>
                <a:rPr lang="en-US" altLang="en-US" b="1">
                  <a:solidFill>
                    <a:srgbClr val="FF00FF"/>
                  </a:solidFill>
                  <a:latin typeface="Century Gothic" pitchFamily="34" charset="0"/>
                  <a:ea typeface="Cambria Math" pitchFamily="18" charset="0"/>
                  <a:cs typeface="Cambria Math" pitchFamily="18" charset="0"/>
                </a:rPr>
                <a:t> </a:t>
              </a:r>
              <a:endParaRPr lang="en-US" altLang="en-US" b="1">
                <a:solidFill>
                  <a:srgbClr val="FF00FF"/>
                </a:solidFill>
                <a:latin typeface="Century Gothic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2508068" y="2733457"/>
              <a:ext cx="179954" cy="0"/>
            </a:xfrm>
            <a:prstGeom prst="line">
              <a:avLst/>
            </a:prstGeom>
            <a:ln>
              <a:solidFill>
                <a:srgbClr val="FF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958737" y="2733457"/>
              <a:ext cx="179954" cy="0"/>
            </a:xfrm>
            <a:prstGeom prst="line">
              <a:avLst/>
            </a:prstGeom>
            <a:ln>
              <a:solidFill>
                <a:srgbClr val="FF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181600" y="4191000"/>
            <a:ext cx="2819400" cy="2438400"/>
            <a:chOff x="5181600" y="4191000"/>
            <a:chExt cx="2819400" cy="2438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532438" y="6248400"/>
              <a:ext cx="2468562" cy="0"/>
            </a:xfrm>
            <a:prstGeom prst="line">
              <a:avLst/>
            </a:prstGeom>
            <a:ln w="28575">
              <a:solidFill>
                <a:srgbClr val="00FF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5486400" y="4572000"/>
              <a:ext cx="1828800" cy="1676400"/>
            </a:xfrm>
            <a:prstGeom prst="line">
              <a:avLst/>
            </a:prstGeom>
            <a:ln w="28575">
              <a:solidFill>
                <a:srgbClr val="00FF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86400" y="5410200"/>
              <a:ext cx="2378075" cy="838200"/>
            </a:xfrm>
            <a:prstGeom prst="line">
              <a:avLst/>
            </a:prstGeom>
            <a:ln w="28575">
              <a:solidFill>
                <a:srgbClr val="00FF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486400" y="4343400"/>
              <a:ext cx="838200" cy="1905000"/>
            </a:xfrm>
            <a:prstGeom prst="line">
              <a:avLst/>
            </a:prstGeom>
            <a:ln w="28575">
              <a:solidFill>
                <a:srgbClr val="00FFFF"/>
              </a:solidFill>
              <a:headEnd type="arrow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7" name="TextBox 56"/>
            <p:cNvSpPr txBox="1">
              <a:spLocks noChangeArrowheads="1"/>
            </p:cNvSpPr>
            <p:nvPr/>
          </p:nvSpPr>
          <p:spPr bwMode="auto">
            <a:xfrm>
              <a:off x="7315200" y="5105400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orbel" pitchFamily="34" charset="0"/>
                </a:rPr>
                <a:t>D</a:t>
              </a:r>
            </a:p>
          </p:txBody>
        </p:sp>
        <p:sp>
          <p:nvSpPr>
            <p:cNvPr id="27678" name="TextBox 57"/>
            <p:cNvSpPr txBox="1">
              <a:spLocks noChangeArrowheads="1"/>
            </p:cNvSpPr>
            <p:nvPr/>
          </p:nvSpPr>
          <p:spPr bwMode="auto">
            <a:xfrm>
              <a:off x="7543800" y="6259513"/>
              <a:ext cx="4572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orbel" pitchFamily="34" charset="0"/>
                </a:rPr>
                <a:t>E</a:t>
              </a:r>
            </a:p>
          </p:txBody>
        </p:sp>
        <p:sp>
          <p:nvSpPr>
            <p:cNvPr id="27679" name="TextBox 58"/>
            <p:cNvSpPr txBox="1">
              <a:spLocks noChangeArrowheads="1"/>
            </p:cNvSpPr>
            <p:nvPr/>
          </p:nvSpPr>
          <p:spPr bwMode="auto">
            <a:xfrm>
              <a:off x="5181600" y="61833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orbel" pitchFamily="34" charset="0"/>
                </a:rPr>
                <a:t>B</a:t>
              </a:r>
            </a:p>
          </p:txBody>
        </p:sp>
        <p:sp>
          <p:nvSpPr>
            <p:cNvPr id="27680" name="TextBox 54"/>
            <p:cNvSpPr txBox="1">
              <a:spLocks noChangeArrowheads="1"/>
            </p:cNvSpPr>
            <p:nvPr/>
          </p:nvSpPr>
          <p:spPr bwMode="auto">
            <a:xfrm>
              <a:off x="5867400" y="4191000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orbel" pitchFamily="34" charset="0"/>
                </a:rPr>
                <a:t>A</a:t>
              </a:r>
            </a:p>
          </p:txBody>
        </p:sp>
        <p:sp>
          <p:nvSpPr>
            <p:cNvPr id="27681" name="TextBox 55"/>
            <p:cNvSpPr txBox="1">
              <a:spLocks noChangeArrowheads="1"/>
            </p:cNvSpPr>
            <p:nvPr/>
          </p:nvSpPr>
          <p:spPr bwMode="auto">
            <a:xfrm>
              <a:off x="6705600" y="4430712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FF"/>
                  </a:solidFill>
                  <a:latin typeface="Corbel" pitchFamily="34" charset="0"/>
                </a:rPr>
                <a:t>C</a:t>
              </a:r>
            </a:p>
          </p:txBody>
        </p:sp>
        <p:sp>
          <p:nvSpPr>
            <p:cNvPr id="101" name="Arc 100"/>
            <p:cNvSpPr/>
            <p:nvPr/>
          </p:nvSpPr>
          <p:spPr>
            <a:xfrm>
              <a:off x="5638800" y="5334000"/>
              <a:ext cx="457200" cy="685800"/>
            </a:xfrm>
            <a:prstGeom prst="arc">
              <a:avLst/>
            </a:prstGeom>
            <a:ln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" name="Arc 101"/>
            <p:cNvSpPr/>
            <p:nvPr/>
          </p:nvSpPr>
          <p:spPr>
            <a:xfrm>
              <a:off x="6019800" y="5562600"/>
              <a:ext cx="457200" cy="685800"/>
            </a:xfrm>
            <a:prstGeom prst="arc">
              <a:avLst/>
            </a:prstGeom>
            <a:ln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" name="Arc 102"/>
            <p:cNvSpPr/>
            <p:nvPr/>
          </p:nvSpPr>
          <p:spPr>
            <a:xfrm>
              <a:off x="6324600" y="5867400"/>
              <a:ext cx="457200" cy="685800"/>
            </a:xfrm>
            <a:prstGeom prst="arc">
              <a:avLst/>
            </a:prstGeom>
            <a:ln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2713038"/>
            <a:ext cx="4876800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u="sng">
                <a:solidFill>
                  <a:srgbClr val="FF0000"/>
                </a:solidFill>
              </a:rPr>
              <a:t>REASON</a:t>
            </a:r>
            <a:r>
              <a:rPr lang="en-US" altLang="en-US" sz="1600" b="1">
                <a:solidFill>
                  <a:schemeClr val="bg1"/>
                </a:solidFill>
              </a:rPr>
              <a:t>:  </a:t>
            </a:r>
            <a:r>
              <a:rPr lang="en-US" altLang="en-US" sz="1600" b="1">
                <a:solidFill>
                  <a:srgbClr val="FFFF00"/>
                </a:solidFill>
              </a:rPr>
              <a:t>If a seg is bisected by a point, </a:t>
            </a:r>
            <a:r>
              <a:rPr lang="en-US" altLang="en-US" sz="1600" b="1">
                <a:solidFill>
                  <a:srgbClr val="00FF00"/>
                </a:solidFill>
              </a:rPr>
              <a:t>then the seg is divided into two congruent segs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81000" y="4041775"/>
            <a:ext cx="4114800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u="sng">
                <a:solidFill>
                  <a:srgbClr val="FF0000"/>
                </a:solidFill>
              </a:rPr>
              <a:t>REASON:</a:t>
            </a:r>
            <a:r>
              <a:rPr lang="en-US" altLang="en-US" sz="1600" b="1">
                <a:solidFill>
                  <a:schemeClr val="bg1"/>
                </a:solidFill>
              </a:rPr>
              <a:t>  </a:t>
            </a:r>
            <a:r>
              <a:rPr lang="en-US" altLang="en-US" sz="1600" b="1">
                <a:solidFill>
                  <a:srgbClr val="00FF00"/>
                </a:solidFill>
              </a:rPr>
              <a:t>If two rays are perpendicular, </a:t>
            </a:r>
            <a:r>
              <a:rPr lang="en-US" altLang="en-US" sz="1600" b="1">
                <a:solidFill>
                  <a:srgbClr val="FFFF00"/>
                </a:solidFill>
              </a:rPr>
              <a:t>then they form a right angle  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04800" y="5791200"/>
            <a:ext cx="4114800" cy="830263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u="sng">
                <a:solidFill>
                  <a:srgbClr val="FF0000"/>
                </a:solidFill>
              </a:rPr>
              <a:t>REASON:</a:t>
            </a:r>
            <a:r>
              <a:rPr lang="en-US" altLang="en-US" sz="1600" b="1">
                <a:solidFill>
                  <a:schemeClr val="bg1"/>
                </a:solidFill>
              </a:rPr>
              <a:t>  </a:t>
            </a:r>
            <a:r>
              <a:rPr lang="en-US" altLang="en-US" sz="1600" b="1">
                <a:solidFill>
                  <a:srgbClr val="00FFFF"/>
                </a:solidFill>
              </a:rPr>
              <a:t>If an angle has been divided into 3 congruent angles,</a:t>
            </a:r>
          </a:p>
          <a:p>
            <a:pPr algn="ctr" eaLnBrk="1" hangingPunct="1"/>
            <a:r>
              <a:rPr lang="en-US" altLang="en-US" sz="1600" b="1">
                <a:solidFill>
                  <a:srgbClr val="FF00FF"/>
                </a:solidFill>
              </a:rPr>
              <a:t>then it was trisected by two rays.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0" grpId="0"/>
      <p:bldP spid="51" grpId="0"/>
      <p:bldP spid="95" grpId="0" animBg="1"/>
      <p:bldP spid="2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8675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62200" y="48768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THEOREM #5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1000" y="5638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THEOREM #4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24400" y="4495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THEOREM #6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248400" y="3810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THEOREM #7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FA06A-3B8D-4300-A333-27B1B7F7F9C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2.4  Prove angles congruent by means of four new theorems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4: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“Congruent Supplements and Complements”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26670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entury Gothic" pitchFamily="34" charset="0"/>
              </a:rPr>
              <a:t>No NEW vocabulary!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0" y="3240088"/>
            <a:ext cx="533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entury Gothic" pitchFamily="34" charset="0"/>
              </a:rPr>
              <a:t>BUT . . 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05400" y="1371600"/>
            <a:ext cx="2193925" cy="365125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/>
      <p:bldP spid="28" grpId="0"/>
      <p:bldP spid="29" grpId="0"/>
      <p:bldP spid="13" grpId="0"/>
      <p:bldP spid="16" grpId="0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1"/>
          <p:cNvSpPr txBox="1">
            <a:spLocks noChangeArrowheads="1"/>
          </p:cNvSpPr>
          <p:nvPr/>
        </p:nvSpPr>
        <p:spPr bwMode="auto">
          <a:xfrm>
            <a:off x="3048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#4</a:t>
            </a:r>
          </a:p>
        </p:txBody>
      </p:sp>
      <p:sp>
        <p:nvSpPr>
          <p:cNvPr id="29699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2438400"/>
            <a:ext cx="8534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If angles are supplementary to the same angle,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then they are congruent</a:t>
            </a:r>
            <a:endParaRPr lang="en-US" sz="2800" b="1" dirty="0">
              <a:solidFill>
                <a:srgbClr val="C00000"/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838200" y="4495800"/>
            <a:ext cx="2743200" cy="1219200"/>
            <a:chOff x="838200" y="4495800"/>
            <a:chExt cx="2743200" cy="12192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838200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EB75E-BCBC-4820-B7B3-086792E57F98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4: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“Congruent Supplements and Complements”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2.4  Prove angles congruent by means of four new theorems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05400" y="1371600"/>
            <a:ext cx="2193925" cy="365125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733800" y="4572000"/>
            <a:ext cx="1752600" cy="1219200"/>
            <a:chOff x="2590800" y="4495800"/>
            <a:chExt cx="1752600" cy="1219200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606675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>
            <a:grpSpLocks/>
          </p:cNvGrpSpPr>
          <p:nvPr/>
        </p:nvGrpSpPr>
        <p:grpSpPr bwMode="auto">
          <a:xfrm flipH="1">
            <a:off x="6705600" y="4572000"/>
            <a:ext cx="1752600" cy="1219200"/>
            <a:chOff x="2590800" y="4495800"/>
            <a:chExt cx="1752600" cy="12192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606675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981200" y="53451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120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038600" y="54213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38400" y="5715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848600" y="5410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62000" y="35052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∡1 is supplementary to ∡G  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29200" y="35052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∡2 is also supplementary to ∡G  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38200" y="3886200"/>
            <a:ext cx="7696200" cy="457200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What can we conclude about ∡1 and ∡2?  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114800" y="53340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60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391400" y="5421313"/>
            <a:ext cx="6858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60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867400" y="4953000"/>
            <a:ext cx="685800" cy="52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9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9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  <p:bldP spid="23" grpId="0" animBg="1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7" grpId="1" animBg="1"/>
      <p:bldP spid="58" grpId="0" animBg="1"/>
      <p:bldP spid="59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" y="2438400"/>
            <a:ext cx="8915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If angles are supplementary to congruent angles,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then they are congruent</a:t>
            </a:r>
            <a:endParaRPr lang="en-US" sz="2800" b="1" dirty="0">
              <a:solidFill>
                <a:srgbClr val="C00000"/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8600" y="4495800"/>
            <a:ext cx="2743200" cy="1219200"/>
            <a:chOff x="838200" y="4495800"/>
            <a:chExt cx="2743200" cy="12192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838200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7B50A-90ED-4BA3-8337-9E9B2D57FFB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4: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“Congruent Supplements and Complements”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2.4  Prove angles congruent by means of four new theorems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05400" y="1371600"/>
            <a:ext cx="2193925" cy="365125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438400" y="4572000"/>
            <a:ext cx="1752600" cy="1219200"/>
            <a:chOff x="2590800" y="4495800"/>
            <a:chExt cx="1752600" cy="1219200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606675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7"/>
          <p:cNvGrpSpPr>
            <a:grpSpLocks/>
          </p:cNvGrpSpPr>
          <p:nvPr/>
        </p:nvGrpSpPr>
        <p:grpSpPr bwMode="auto">
          <a:xfrm flipH="1">
            <a:off x="4419600" y="4572000"/>
            <a:ext cx="1752600" cy="1219200"/>
            <a:chOff x="2590800" y="4495800"/>
            <a:chExt cx="1752600" cy="12192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606675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752600" y="5715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62000" y="35052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∡G is supplementary to ∡E  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029200" y="35052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∡O is supplementary to ∡M  </a:t>
            </a:r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38200" y="6029325"/>
            <a:ext cx="7696200" cy="523875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What can we conclude about ∡G and ∡M?  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429000" y="3895725"/>
            <a:ext cx="2057400" cy="52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∡E </a:t>
            </a:r>
            <a:r>
              <a:rPr lang="en-US" altLang="en-US" sz="2800" b="1">
                <a:solidFill>
                  <a:srgbClr val="FFFF00"/>
                </a:solidFill>
              </a:rPr>
              <a:t>≅ </a:t>
            </a:r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∡O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 flipV="1">
            <a:off x="6096000" y="4648200"/>
            <a:ext cx="2743200" cy="1219200"/>
            <a:chOff x="838200" y="4495800"/>
            <a:chExt cx="2743200" cy="12192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2590800" y="4495800"/>
              <a:ext cx="990600" cy="1219200"/>
            </a:xfrm>
            <a:prstGeom prst="line">
              <a:avLst/>
            </a:prstGeom>
            <a:ln w="28575">
              <a:solidFill>
                <a:srgbClr val="00FF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838200" y="5715000"/>
              <a:ext cx="1736725" cy="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92480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33600" y="5715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72200" y="5562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895600" y="53340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50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29200" y="53340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50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14400" y="51816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130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162800" y="48006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130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0744" name="TextBox 21"/>
          <p:cNvSpPr txBox="1">
            <a:spLocks noChangeArrowheads="1"/>
          </p:cNvSpPr>
          <p:nvPr/>
        </p:nvSpPr>
        <p:spPr bwMode="auto">
          <a:xfrm>
            <a:off x="152400" y="1981200"/>
            <a:ext cx="2895600" cy="457200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#5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  <p:bldP spid="23" grpId="0" animBg="1"/>
      <p:bldP spid="53" grpId="0"/>
      <p:bldP spid="55" grpId="0"/>
      <p:bldP spid="56" grpId="0"/>
      <p:bldP spid="57" grpId="0" animBg="1"/>
      <p:bldP spid="60" grpId="0" animBg="1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" y="4495800"/>
            <a:ext cx="8915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If angles are complementary to congruent angles,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then they are congruent</a:t>
            </a:r>
            <a:endParaRPr lang="en-US" sz="2800" b="1" dirty="0">
              <a:solidFill>
                <a:srgbClr val="C000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7886-0A4C-4B20-BB12-02C2E4092D6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4: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“Congruent Supplements and Complements”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2.4  Prove angles congruent by means of four new theorems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05400" y="1371600"/>
            <a:ext cx="2193925" cy="365125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2400" y="2362200"/>
            <a:ext cx="8534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If angles are complementary to the same angle,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then they are congruent</a:t>
            </a:r>
            <a:endParaRPr lang="en-US" sz="2800" b="1" dirty="0">
              <a:solidFill>
                <a:srgbClr val="C000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62000" y="2895600"/>
            <a:ext cx="7696200" cy="523875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What can we conclude?  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38200" y="5029200"/>
            <a:ext cx="7696200" cy="523875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What can we conclude?  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31755" name="TextBox 21"/>
          <p:cNvSpPr txBox="1">
            <a:spLocks noChangeArrowheads="1"/>
          </p:cNvSpPr>
          <p:nvPr/>
        </p:nvSpPr>
        <p:spPr bwMode="auto">
          <a:xfrm>
            <a:off x="152400" y="41259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#7</a:t>
            </a:r>
          </a:p>
        </p:txBody>
      </p:sp>
      <p:sp>
        <p:nvSpPr>
          <p:cNvPr id="31756" name="TextBox 21"/>
          <p:cNvSpPr txBox="1">
            <a:spLocks noChangeArrowheads="1"/>
          </p:cNvSpPr>
          <p:nvPr/>
        </p:nvSpPr>
        <p:spPr bwMode="auto">
          <a:xfrm>
            <a:off x="152400" y="19812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#6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27038" y="5953125"/>
            <a:ext cx="8412162" cy="523875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The only difference is the sum!  </a:t>
            </a:r>
            <a:r>
              <a:rPr lang="en-US" altLang="en-US" sz="2800" i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(90 versus 180)  </a:t>
            </a:r>
            <a:endParaRPr lang="en-US" altLang="en-US" sz="28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  <p:bldP spid="23" grpId="0" animBg="1"/>
      <p:bldP spid="39" grpId="0" animBg="1"/>
      <p:bldP spid="57" grpId="0" animBg="1"/>
      <p:bldP spid="43" grpId="0" animBg="1"/>
      <p:bldP spid="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21"/>
          <p:cNvSpPr txBox="1">
            <a:spLocks noChangeArrowheads="1"/>
          </p:cNvSpPr>
          <p:nvPr/>
        </p:nvSpPr>
        <p:spPr bwMode="auto">
          <a:xfrm>
            <a:off x="381000" y="1295400"/>
            <a:ext cx="23622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Complete a Proof!</a:t>
            </a:r>
          </a:p>
        </p:txBody>
      </p:sp>
      <p:sp>
        <p:nvSpPr>
          <p:cNvPr id="32771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1828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Given: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1000" y="3200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PROVE: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4:  “Congruent Supplements and Complements”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04800" y="2209800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 is comp to ∡4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 rot="2978560">
            <a:off x="3001963" y="2308225"/>
            <a:ext cx="609600" cy="762000"/>
            <a:chOff x="2743200" y="4648200"/>
            <a:chExt cx="609600" cy="762000"/>
          </a:xfrm>
        </p:grpSpPr>
        <p:sp>
          <p:nvSpPr>
            <p:cNvPr id="59" name="Arc 58"/>
            <p:cNvSpPr/>
            <p:nvPr/>
          </p:nvSpPr>
          <p:spPr>
            <a:xfrm>
              <a:off x="2741868" y="4648024"/>
              <a:ext cx="533400" cy="762000"/>
            </a:xfrm>
            <a:prstGeom prst="arc">
              <a:avLst>
                <a:gd name="adj1" fmla="val 16200000"/>
                <a:gd name="adj2" fmla="val 20561304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3047369" y="4648048"/>
              <a:ext cx="304800" cy="2286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048000" y="1858963"/>
            <a:ext cx="749300" cy="731837"/>
            <a:chOff x="2908016" y="4940341"/>
            <a:chExt cx="749584" cy="685800"/>
          </a:xfrm>
        </p:grpSpPr>
        <p:sp>
          <p:nvSpPr>
            <p:cNvPr id="60" name="Arc 59"/>
            <p:cNvSpPr/>
            <p:nvPr/>
          </p:nvSpPr>
          <p:spPr>
            <a:xfrm rot="1892691">
              <a:off x="2908016" y="4940341"/>
              <a:ext cx="533602" cy="685800"/>
            </a:xfrm>
            <a:prstGeom prst="arc">
              <a:avLst>
                <a:gd name="adj1" fmla="val 16200000"/>
                <a:gd name="adj2" fmla="val 20710508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3276456" y="5105468"/>
              <a:ext cx="381144" cy="7587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88041-BD7B-4CF7-8A69-3E37AAC0DC79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25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32779" name="Group 49"/>
          <p:cNvGrpSpPr>
            <a:grpSpLocks/>
          </p:cNvGrpSpPr>
          <p:nvPr/>
        </p:nvGrpSpPr>
        <p:grpSpPr bwMode="auto">
          <a:xfrm>
            <a:off x="2971800" y="1524000"/>
            <a:ext cx="2514600" cy="838200"/>
            <a:chOff x="1219200" y="2057400"/>
            <a:chExt cx="2514600" cy="838200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1219200" y="2057400"/>
              <a:ext cx="914400" cy="838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133600" y="2057400"/>
              <a:ext cx="1600200" cy="838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219200" y="2895600"/>
              <a:ext cx="2514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80" name="Group 50"/>
          <p:cNvGrpSpPr>
            <a:grpSpLocks/>
          </p:cNvGrpSpPr>
          <p:nvPr/>
        </p:nvGrpSpPr>
        <p:grpSpPr bwMode="auto">
          <a:xfrm flipV="1">
            <a:off x="2971800" y="2362200"/>
            <a:ext cx="2514600" cy="838200"/>
            <a:chOff x="1219200" y="2057400"/>
            <a:chExt cx="2514600" cy="838200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1219200" y="2057400"/>
              <a:ext cx="914400" cy="838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33600" y="2057400"/>
              <a:ext cx="1600200" cy="838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219200" y="2895600"/>
              <a:ext cx="2514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781" name="TextBox 54"/>
          <p:cNvSpPr txBox="1">
            <a:spLocks noChangeArrowheads="1"/>
          </p:cNvSpPr>
          <p:nvPr/>
        </p:nvSpPr>
        <p:spPr bwMode="auto">
          <a:xfrm>
            <a:off x="2590800" y="2209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32782" name="TextBox 56"/>
          <p:cNvSpPr txBox="1">
            <a:spLocks noChangeArrowheads="1"/>
          </p:cNvSpPr>
          <p:nvPr/>
        </p:nvSpPr>
        <p:spPr bwMode="auto">
          <a:xfrm>
            <a:off x="3657600" y="1219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32783" name="TextBox 57"/>
          <p:cNvSpPr txBox="1">
            <a:spLocks noChangeArrowheads="1"/>
          </p:cNvSpPr>
          <p:nvPr/>
        </p:nvSpPr>
        <p:spPr bwMode="auto">
          <a:xfrm>
            <a:off x="3657600" y="3200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V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04800" y="24050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∡2 is comp to ∡3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304800" y="2709863"/>
            <a:ext cx="1981200" cy="338137"/>
            <a:chOff x="304800" y="2709446"/>
            <a:chExt cx="1981200" cy="338554"/>
          </a:xfrm>
        </p:grpSpPr>
        <p:sp>
          <p:nvSpPr>
            <p:cNvPr id="32833" name="TextBox 63"/>
            <p:cNvSpPr txBox="1">
              <a:spLocks noChangeArrowheads="1"/>
            </p:cNvSpPr>
            <p:nvPr/>
          </p:nvSpPr>
          <p:spPr bwMode="auto">
            <a:xfrm>
              <a:off x="304800" y="2709446"/>
              <a:ext cx="1981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C0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RT bisects  ∡SRV</a:t>
              </a:r>
              <a:endParaRPr lang="en-US" altLang="en-US" sz="1600" b="1">
                <a:solidFill>
                  <a:srgbClr val="FFC000"/>
                </a:solidFill>
                <a:latin typeface="Century Gothic" pitchFamily="34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381000" y="2742824"/>
              <a:ext cx="3048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81000" y="3624263"/>
            <a:ext cx="1981200" cy="338137"/>
            <a:chOff x="304800" y="2709446"/>
            <a:chExt cx="1981200" cy="338554"/>
          </a:xfrm>
        </p:grpSpPr>
        <p:sp>
          <p:nvSpPr>
            <p:cNvPr id="32831" name="TextBox 70"/>
            <p:cNvSpPr txBox="1">
              <a:spLocks noChangeArrowheads="1"/>
            </p:cNvSpPr>
            <p:nvPr/>
          </p:nvSpPr>
          <p:spPr bwMode="auto">
            <a:xfrm>
              <a:off x="304800" y="2709446"/>
              <a:ext cx="1981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TR bisects  ∡STV</a:t>
              </a:r>
              <a:endParaRPr lang="en-US" altLang="en-US" sz="1600" b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381000" y="2742824"/>
              <a:ext cx="304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787" name="TextBox 72"/>
          <p:cNvSpPr txBox="1">
            <a:spLocks noChangeArrowheads="1"/>
          </p:cNvSpPr>
          <p:nvPr/>
        </p:nvSpPr>
        <p:spPr bwMode="auto">
          <a:xfrm>
            <a:off x="46482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32788" name="TextBox 73"/>
          <p:cNvSpPr txBox="1"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32789" name="TextBox 74"/>
          <p:cNvSpPr txBox="1">
            <a:spLocks noChangeArrowheads="1"/>
          </p:cNvSpPr>
          <p:nvPr/>
        </p:nvSpPr>
        <p:spPr bwMode="auto">
          <a:xfrm>
            <a:off x="3276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32790" name="TextBox 75"/>
          <p:cNvSpPr txBox="1"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4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048000" y="2362200"/>
            <a:ext cx="3382963" cy="0"/>
          </a:xfrm>
          <a:prstGeom prst="line">
            <a:avLst/>
          </a:prstGeom>
          <a:ln w="57150">
            <a:solidFill>
              <a:srgbClr val="00FF00"/>
            </a:solidFill>
            <a:prstDash val="sysDash"/>
            <a:headEnd type="oval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2" name="TextBox 55"/>
          <p:cNvSpPr txBox="1">
            <a:spLocks noChangeArrowheads="1"/>
          </p:cNvSpPr>
          <p:nvPr/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T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H="1" flipV="1">
            <a:off x="2133600" y="2362200"/>
            <a:ext cx="3382963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oval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>
            <a:grpSpLocks/>
          </p:cNvGrpSpPr>
          <p:nvPr/>
        </p:nvGrpSpPr>
        <p:grpSpPr bwMode="auto">
          <a:xfrm>
            <a:off x="4114800" y="2243138"/>
            <a:ext cx="992188" cy="652462"/>
            <a:chOff x="4114800" y="2242853"/>
            <a:chExt cx="991819" cy="652747"/>
          </a:xfrm>
        </p:grpSpPr>
        <p:sp>
          <p:nvSpPr>
            <p:cNvPr id="32" name="Arc 31"/>
            <p:cNvSpPr/>
            <p:nvPr/>
          </p:nvSpPr>
          <p:spPr>
            <a:xfrm rot="7094440" flipV="1">
              <a:off x="4420815" y="2197091"/>
              <a:ext cx="640041" cy="731566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30" name="TextBox 78"/>
            <p:cNvSpPr txBox="1">
              <a:spLocks noChangeArrowheads="1"/>
            </p:cNvSpPr>
            <p:nvPr/>
          </p:nvSpPr>
          <p:spPr bwMode="auto">
            <a:xfrm>
              <a:off x="4114800" y="25146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?</a:t>
              </a:r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4114800" y="1825625"/>
            <a:ext cx="1000125" cy="639763"/>
            <a:chOff x="4114800" y="1825076"/>
            <a:chExt cx="999785" cy="640080"/>
          </a:xfrm>
        </p:grpSpPr>
        <p:sp>
          <p:nvSpPr>
            <p:cNvPr id="29" name="Arc 28"/>
            <p:cNvSpPr/>
            <p:nvPr/>
          </p:nvSpPr>
          <p:spPr>
            <a:xfrm rot="14191005">
              <a:off x="4428751" y="1779322"/>
              <a:ext cx="640080" cy="731588"/>
            </a:xfrm>
            <a:prstGeom prst="arc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28" name="TextBox 79"/>
            <p:cNvSpPr txBox="1">
              <a:spLocks noChangeArrowheads="1"/>
            </p:cNvSpPr>
            <p:nvPr/>
          </p:nvSpPr>
          <p:spPr bwMode="auto">
            <a:xfrm>
              <a:off x="4114800" y="19050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?</a:t>
              </a:r>
            </a:p>
          </p:txBody>
        </p:sp>
      </p:grpSp>
      <p:sp>
        <p:nvSpPr>
          <p:cNvPr id="83" name="Oval 82"/>
          <p:cNvSpPr/>
          <p:nvPr/>
        </p:nvSpPr>
        <p:spPr>
          <a:xfrm>
            <a:off x="4648200" y="2057400"/>
            <a:ext cx="304800" cy="304800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276600" y="2362200"/>
            <a:ext cx="304800" cy="304800"/>
          </a:xfrm>
          <a:prstGeom prst="ellipse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276600" y="1981200"/>
            <a:ext cx="304800" cy="304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648200" y="2362200"/>
            <a:ext cx="304800" cy="304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3124200" y="39624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34000" y="3581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124200" y="50292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4)  ∡3 ≅ ∡4</a:t>
            </a:r>
            <a:endParaRPr lang="en-US" altLang="en-US" sz="1600" b="1">
              <a:solidFill>
                <a:srgbClr val="FFC000"/>
              </a:solidFill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124200" y="40052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1) ∡1 is comp to ∡4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3124200" y="4343400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2) ∡2 is comp to ∡3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3124200" y="4691063"/>
            <a:ext cx="1981200" cy="338137"/>
            <a:chOff x="304800" y="2709446"/>
            <a:chExt cx="1981200" cy="338554"/>
          </a:xfrm>
        </p:grpSpPr>
        <p:sp>
          <p:nvSpPr>
            <p:cNvPr id="32825" name="TextBox 94"/>
            <p:cNvSpPr txBox="1">
              <a:spLocks noChangeArrowheads="1"/>
            </p:cNvSpPr>
            <p:nvPr/>
          </p:nvSpPr>
          <p:spPr bwMode="auto">
            <a:xfrm>
              <a:off x="304800" y="2709446"/>
              <a:ext cx="1981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C0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3) RT bisects  ∡SRV</a:t>
              </a:r>
              <a:endParaRPr lang="en-US" altLang="en-US" sz="1600" b="1">
                <a:solidFill>
                  <a:srgbClr val="FFC000"/>
                </a:solidFill>
                <a:latin typeface="Century Gothic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685800" y="2742824"/>
              <a:ext cx="3048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5334000" y="40052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1) Given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334000" y="43100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2) Given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334000" y="4648200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3) Given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334000" y="4953000"/>
            <a:ext cx="3657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4) If a ray bis an ∡, it div it into 2 ≅ ∡s 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3124200" y="5376863"/>
            <a:ext cx="182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5)  ∡1 ≅ ∡2</a:t>
            </a:r>
            <a:endParaRPr lang="en-US" altLang="en-US" sz="1600" b="1">
              <a:solidFill>
                <a:srgbClr val="FFC000"/>
              </a:solidFill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5334000" y="5300663"/>
            <a:ext cx="3657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5) If  ∡’s comp  ≅ ∡s, then they are ≅ 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2812" name="TextBox 102"/>
          <p:cNvSpPr txBox="1">
            <a:spLocks noChangeArrowheads="1"/>
          </p:cNvSpPr>
          <p:nvPr/>
        </p:nvSpPr>
        <p:spPr bwMode="auto">
          <a:xfrm>
            <a:off x="3048000" y="35814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C000"/>
                </a:solidFill>
              </a:rPr>
              <a:t>Statements</a:t>
            </a:r>
          </a:p>
        </p:txBody>
      </p:sp>
      <p:sp>
        <p:nvSpPr>
          <p:cNvPr id="32813" name="TextBox 103"/>
          <p:cNvSpPr txBox="1">
            <a:spLocks noChangeArrowheads="1"/>
          </p:cNvSpPr>
          <p:nvPr/>
        </p:nvSpPr>
        <p:spPr bwMode="auto">
          <a:xfrm>
            <a:off x="5334000" y="35814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C000"/>
                </a:solidFill>
              </a:rPr>
              <a:t>Reasons</a:t>
            </a:r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3124200" y="5757863"/>
            <a:ext cx="1981200" cy="338137"/>
            <a:chOff x="304800" y="2709446"/>
            <a:chExt cx="1981200" cy="338554"/>
          </a:xfrm>
        </p:grpSpPr>
        <p:sp>
          <p:nvSpPr>
            <p:cNvPr id="32823" name="TextBox 105"/>
            <p:cNvSpPr txBox="1">
              <a:spLocks noChangeArrowheads="1"/>
            </p:cNvSpPr>
            <p:nvPr/>
          </p:nvSpPr>
          <p:spPr bwMode="auto">
            <a:xfrm>
              <a:off x="304800" y="2709446"/>
              <a:ext cx="1981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6) TR bisects  ∡STV</a:t>
              </a:r>
              <a:endParaRPr lang="en-US" altLang="en-US" sz="1600" b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609600" y="2742824"/>
              <a:ext cx="304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5334000" y="57150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6) If an ∡ is div into 2  ≅ ∡s, then </a:t>
            </a:r>
          </a:p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it was bisected by a ray! </a:t>
            </a:r>
            <a:endParaRPr lang="en-US" altLang="en-US" sz="1600" b="1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110" name="Straight Arrow Connector 109"/>
          <p:cNvCxnSpPr>
            <a:stCxn id="100" idx="1"/>
          </p:cNvCxnSpPr>
          <p:nvPr/>
        </p:nvCxnSpPr>
        <p:spPr>
          <a:xfrm flipH="1" flipV="1">
            <a:off x="5029200" y="4876800"/>
            <a:ext cx="304800" cy="24606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5029200" y="4267200"/>
            <a:ext cx="381000" cy="11430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4876800" y="4648200"/>
            <a:ext cx="533400" cy="7620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4343400" y="5257800"/>
            <a:ext cx="1066800" cy="1524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 flipV="1">
            <a:off x="4495800" y="5638800"/>
            <a:ext cx="914400" cy="16986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429000" y="4038600"/>
            <a:ext cx="304800" cy="304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429000" y="4343400"/>
            <a:ext cx="304800" cy="304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4" grpId="0"/>
      <p:bldP spid="25" grpId="0"/>
      <p:bldP spid="35" grpId="0"/>
      <p:bldP spid="61" grpId="0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91" grpId="0"/>
      <p:bldP spid="92" grpId="0"/>
      <p:bldP spid="93" grpId="0"/>
      <p:bldP spid="97" grpId="0"/>
      <p:bldP spid="98" grpId="0"/>
      <p:bldP spid="99" grpId="0"/>
      <p:bldP spid="100" grpId="0"/>
      <p:bldP spid="101" grpId="0"/>
      <p:bldP spid="102" grpId="0"/>
      <p:bldP spid="108" grpId="0"/>
      <p:bldP spid="122" grpId="0" animBg="1"/>
      <p:bldP spid="122" grpId="1" animBg="1"/>
      <p:bldP spid="123" grpId="0" animBg="1"/>
      <p:bldP spid="12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>
            <a:stCxn id="33801" idx="0"/>
          </p:cNvCxnSpPr>
          <p:nvPr/>
        </p:nvCxnSpPr>
        <p:spPr>
          <a:xfrm flipV="1">
            <a:off x="4495800" y="1828800"/>
            <a:ext cx="9906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5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3796" name="TextBox 21"/>
          <p:cNvSpPr txBox="1">
            <a:spLocks noChangeArrowheads="1"/>
          </p:cNvSpPr>
          <p:nvPr/>
        </p:nvSpPr>
        <p:spPr bwMode="auto">
          <a:xfrm>
            <a:off x="3048000" y="23733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3797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1524000"/>
            <a:ext cx="2103438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DBD34-84FE-4B8F-A91B-5333E1BE6317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26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801" name="TextBox 13"/>
          <p:cNvSpPr txBox="1">
            <a:spLocks noChangeArrowheads="1"/>
          </p:cNvSpPr>
          <p:nvPr/>
        </p:nvSpPr>
        <p:spPr bwMode="auto">
          <a:xfrm>
            <a:off x="381000" y="1839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pic>
        <p:nvPicPr>
          <p:cNvPr id="3380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200400"/>
            <a:ext cx="7581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1143000" y="3276600"/>
            <a:ext cx="4297363" cy="0"/>
          </a:xfrm>
          <a:prstGeom prst="line">
            <a:avLst/>
          </a:prstGeom>
          <a:noFill/>
          <a:ln w="34925">
            <a:solidFill>
              <a:srgbClr val="00FF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124200" y="43434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FF"/>
                </a:solidFill>
              </a:rPr>
              <a:t>AC = BD, because</a:t>
            </a:r>
          </a:p>
        </p:txBody>
      </p:sp>
      <p:pic>
        <p:nvPicPr>
          <p:cNvPr id="5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10200"/>
            <a:ext cx="31242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124200" y="5114925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AB</a:t>
            </a:r>
            <a:r>
              <a:rPr lang="en-US" altLang="en-US" sz="2800" b="1">
                <a:solidFill>
                  <a:srgbClr val="00FFFF"/>
                </a:solidFill>
              </a:rPr>
              <a:t> + </a:t>
            </a:r>
            <a:r>
              <a:rPr lang="en-US" altLang="en-US" sz="2800" b="1">
                <a:solidFill>
                  <a:srgbClr val="FF6600"/>
                </a:solidFill>
              </a:rPr>
              <a:t>BC</a:t>
            </a:r>
            <a:r>
              <a:rPr lang="en-US" altLang="en-US" sz="2800" b="1">
                <a:solidFill>
                  <a:srgbClr val="00FFFF"/>
                </a:solidFill>
              </a:rPr>
              <a:t> = </a:t>
            </a:r>
            <a:r>
              <a:rPr lang="en-US" altLang="en-US" sz="2800" b="1">
                <a:solidFill>
                  <a:srgbClr val="FF6600"/>
                </a:solidFill>
              </a:rPr>
              <a:t>BC</a:t>
            </a:r>
            <a:r>
              <a:rPr lang="en-US" altLang="en-US" sz="2800" b="1">
                <a:solidFill>
                  <a:srgbClr val="00FFFF"/>
                </a:solidFill>
              </a:rPr>
              <a:t> + </a:t>
            </a:r>
            <a:r>
              <a:rPr lang="en-US" altLang="en-US" sz="2800" b="1">
                <a:solidFill>
                  <a:srgbClr val="FFFF00"/>
                </a:solidFill>
              </a:rPr>
              <a:t>CD</a:t>
            </a:r>
            <a:r>
              <a:rPr lang="en-US" altLang="en-US" sz="2800" b="1">
                <a:solidFill>
                  <a:srgbClr val="00FFFF"/>
                </a:solidFill>
              </a:rPr>
              <a:t>, </a:t>
            </a:r>
            <a:r>
              <a:rPr lang="en-US" altLang="en-US" sz="2800" b="1">
                <a:solidFill>
                  <a:srgbClr val="00FFFF"/>
                </a:solidFill>
                <a:sym typeface="Symbol" pitchFamily="18" charset="2"/>
              </a:rPr>
              <a:t></a:t>
            </a:r>
            <a:endParaRPr lang="en-US" altLang="en-US" sz="2800" b="1">
              <a:solidFill>
                <a:srgbClr val="00FFFF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1000" y="57150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If two segments have the same measure, </a:t>
            </a:r>
          </a:p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they are congruent!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00400" y="4800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(7)  </a:t>
            </a:r>
            <a:r>
              <a:rPr lang="en-US" altLang="en-US" sz="2400" b="1">
                <a:solidFill>
                  <a:srgbClr val="00FFFF"/>
                </a:solidFill>
              </a:rPr>
              <a:t>+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943600" y="48006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(7)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114800" y="4800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6600"/>
                </a:solidFill>
              </a:rPr>
              <a:t>(3)</a:t>
            </a:r>
            <a:r>
              <a:rPr lang="en-US" altLang="en-US" sz="2400" b="1">
                <a:solidFill>
                  <a:srgbClr val="FFC000"/>
                </a:solidFill>
              </a:rPr>
              <a:t>  </a:t>
            </a:r>
            <a:r>
              <a:rPr lang="en-US" altLang="en-US" sz="2400" b="1">
                <a:solidFill>
                  <a:srgbClr val="00FFFF"/>
                </a:solidFill>
              </a:rPr>
              <a:t>=</a:t>
            </a:r>
            <a:endParaRPr lang="en-US" altLang="en-US" sz="2400" b="1">
              <a:solidFill>
                <a:srgbClr val="FFC000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029200" y="4800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6600"/>
                </a:solidFill>
              </a:rPr>
              <a:t>(3)</a:t>
            </a:r>
            <a:r>
              <a:rPr lang="en-US" altLang="en-US" sz="2400" b="1">
                <a:solidFill>
                  <a:srgbClr val="FFC000"/>
                </a:solidFill>
              </a:rPr>
              <a:t>  </a:t>
            </a:r>
            <a:r>
              <a:rPr lang="en-US" altLang="en-US" sz="2400" b="1">
                <a:solidFill>
                  <a:srgbClr val="00FFFF"/>
                </a:solidFill>
              </a:rPr>
              <a:t>+</a:t>
            </a:r>
            <a:endParaRPr lang="en-US" altLang="en-US" sz="2400" b="1">
              <a:solidFill>
                <a:srgbClr val="FFC000"/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6038" y="4873625"/>
            <a:ext cx="292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FF00"/>
                </a:solidFill>
              </a:rPr>
              <a:t>(Commutative Property </a:t>
            </a:r>
          </a:p>
          <a:p>
            <a:pPr algn="ctr" eaLnBrk="1" hangingPunct="1"/>
            <a:r>
              <a:rPr lang="en-US" altLang="en-US" sz="1400">
                <a:solidFill>
                  <a:srgbClr val="00FF00"/>
                </a:solidFill>
              </a:rPr>
              <a:t>of Addition!)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962400" y="3352800"/>
            <a:ext cx="1524000" cy="1524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3962400" y="3505200"/>
            <a:ext cx="4343400" cy="0"/>
          </a:xfrm>
          <a:prstGeom prst="line">
            <a:avLst/>
          </a:prstGeom>
          <a:noFill/>
          <a:ln w="34925">
            <a:solidFill>
              <a:srgbClr val="00FF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323850" y="685800"/>
            <a:ext cx="8686800" cy="5181600"/>
            <a:chOff x="304800" y="1371600"/>
            <a:chExt cx="8686800" cy="5181600"/>
          </a:xfrm>
        </p:grpSpPr>
        <p:sp>
          <p:nvSpPr>
            <p:cNvPr id="60" name="Cloud 59"/>
            <p:cNvSpPr/>
            <p:nvPr/>
          </p:nvSpPr>
          <p:spPr>
            <a:xfrm>
              <a:off x="304800" y="1371600"/>
              <a:ext cx="8686800" cy="5181600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1" name="Rectangle 3"/>
            <p:cNvSpPr txBox="1">
              <a:spLocks noChangeArrowheads="1"/>
            </p:cNvSpPr>
            <p:nvPr/>
          </p:nvSpPr>
          <p:spPr>
            <a:xfrm>
              <a:off x="304800" y="2362200"/>
              <a:ext cx="8229600" cy="2590800"/>
            </a:xfrm>
            <a:prstGeom prst="rect">
              <a:avLst/>
            </a:prstGeom>
          </p:spPr>
          <p:txBody>
            <a:bodyPr/>
            <a:lstStyle/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dirty="0">
                  <a:latin typeface="+mn-lt"/>
                  <a:cs typeface="+mn-cs"/>
                </a:rPr>
                <a:t>	</a:t>
              </a: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If a segment is added to two congruent segments, the sums are congruent.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(Addition Property)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Note that we first need to know that two segments are congruent, and then that we are adding 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the </a:t>
              </a:r>
              <a:r>
                <a:rPr lang="en-US" sz="2400" b="1" u="sng" dirty="0">
                  <a:solidFill>
                    <a:srgbClr val="FFFF00"/>
                  </a:solidFill>
                  <a:latin typeface="+mn-lt"/>
                  <a:cs typeface="+mn-cs"/>
                </a:rPr>
                <a:t>SAME</a:t>
              </a: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 segment to both of them.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7" grpId="0" animBg="1"/>
      <p:bldP spid="45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6096000" y="1828800"/>
            <a:ext cx="7620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9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4820" name="TextBox 21"/>
          <p:cNvSpPr txBox="1">
            <a:spLocks noChangeArrowheads="1"/>
          </p:cNvSpPr>
          <p:nvPr/>
        </p:nvSpPr>
        <p:spPr bwMode="auto">
          <a:xfrm>
            <a:off x="3048000" y="23733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4821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1524000"/>
            <a:ext cx="2103438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00F73-0117-43A9-8C12-ECD13862F67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27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825" name="TextBox 13"/>
          <p:cNvSpPr txBox="1">
            <a:spLocks noChangeArrowheads="1"/>
          </p:cNvSpPr>
          <p:nvPr/>
        </p:nvSpPr>
        <p:spPr bwMode="auto">
          <a:xfrm>
            <a:off x="381000" y="1839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0" y="6211888"/>
            <a:ext cx="502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If two angles have the same measure, </a:t>
            </a:r>
          </a:p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they are congruent!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04800" y="2971800"/>
            <a:ext cx="426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FF00"/>
                </a:solidFill>
              </a:rPr>
              <a:t>(Commutative Property of Addition!)</a:t>
            </a:r>
          </a:p>
        </p:txBody>
      </p:sp>
      <p:pic>
        <p:nvPicPr>
          <p:cNvPr id="3482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33432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52578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rc 28"/>
          <p:cNvSpPr/>
          <p:nvPr/>
        </p:nvSpPr>
        <p:spPr>
          <a:xfrm>
            <a:off x="5257800" y="3886200"/>
            <a:ext cx="2209800" cy="1981200"/>
          </a:xfrm>
          <a:prstGeom prst="arc">
            <a:avLst>
              <a:gd name="adj1" fmla="val 18347533"/>
              <a:gd name="adj2" fmla="val 20506551"/>
            </a:avLst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1" name="TextBox 33"/>
          <p:cNvSpPr txBox="1">
            <a:spLocks noChangeArrowheads="1"/>
          </p:cNvSpPr>
          <p:nvPr/>
        </p:nvSpPr>
        <p:spPr bwMode="auto">
          <a:xfrm>
            <a:off x="6248400" y="2743200"/>
            <a:ext cx="23622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TextBox 37"/>
          <p:cNvSpPr txBox="1">
            <a:spLocks noChangeArrowheads="1"/>
          </p:cNvSpPr>
          <p:nvPr/>
        </p:nvSpPr>
        <p:spPr bwMode="auto">
          <a:xfrm rot="-2815425">
            <a:off x="5949950" y="2630488"/>
            <a:ext cx="23622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∡ABC = 50⁰</a:t>
            </a:r>
            <a:endParaRPr lang="en-US" altLang="en-US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3" name="Arc 42"/>
          <p:cNvSpPr/>
          <p:nvPr/>
        </p:nvSpPr>
        <p:spPr>
          <a:xfrm rot="4198804">
            <a:off x="5355431" y="3580607"/>
            <a:ext cx="2212975" cy="2468562"/>
          </a:xfrm>
          <a:prstGeom prst="arc">
            <a:avLst>
              <a:gd name="adj1" fmla="val 13989101"/>
              <a:gd name="adj2" fmla="val 16512481"/>
            </a:avLst>
          </a:prstGeom>
          <a:solidFill>
            <a:srgbClr val="FF6600"/>
          </a:solidFill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Arc 40"/>
          <p:cNvSpPr/>
          <p:nvPr/>
        </p:nvSpPr>
        <p:spPr>
          <a:xfrm>
            <a:off x="5257800" y="3886200"/>
            <a:ext cx="2209800" cy="1981200"/>
          </a:xfrm>
          <a:prstGeom prst="arc">
            <a:avLst>
              <a:gd name="adj1" fmla="val 15535747"/>
              <a:gd name="adj2" fmla="val 20495618"/>
            </a:avLst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5" name="TextBox 38"/>
          <p:cNvSpPr txBox="1">
            <a:spLocks noChangeArrowheads="1"/>
          </p:cNvSpPr>
          <p:nvPr/>
        </p:nvSpPr>
        <p:spPr bwMode="auto">
          <a:xfrm rot="-239443">
            <a:off x="7250113" y="4640263"/>
            <a:ext cx="1997075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∡DBE = 50⁰</a:t>
            </a:r>
            <a:endParaRPr lang="en-US" altLang="en-US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2" name="Arc 41"/>
          <p:cNvSpPr/>
          <p:nvPr/>
        </p:nvSpPr>
        <p:spPr>
          <a:xfrm rot="4064579">
            <a:off x="5556251" y="3724275"/>
            <a:ext cx="2209800" cy="2022475"/>
          </a:xfrm>
          <a:prstGeom prst="arc">
            <a:avLst>
              <a:gd name="adj1" fmla="val 13622011"/>
              <a:gd name="adj2" fmla="val 19503390"/>
            </a:avLst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38200" y="3505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50    </a:t>
            </a:r>
            <a:r>
              <a:rPr lang="en-US" altLang="en-US" b="1">
                <a:solidFill>
                  <a:srgbClr val="00FFFF"/>
                </a:solidFill>
              </a:rPr>
              <a:t>+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600200" y="3505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∡CBD      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=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endParaRPr lang="en-US" altLang="en-US" b="1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505200" y="3505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∡CBD 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endParaRPr lang="en-US" altLang="en-US" b="1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24400" y="3505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04800" y="38862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∡ABC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m∡CBD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  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=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   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m∡CBD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+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m∡DBE</a:t>
            </a:r>
            <a:endParaRPr lang="en-US" altLang="en-US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914400" y="4368800"/>
            <a:ext cx="548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m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∡ABD =   m∡CBE, so</a:t>
            </a:r>
            <a:endParaRPr lang="en-US" altLang="en-US" sz="3200" b="1">
              <a:solidFill>
                <a:srgbClr val="00FFFF"/>
              </a:solidFill>
              <a:latin typeface="Verdana" pitchFamily="34" charset="0"/>
            </a:endParaRPr>
          </a:p>
        </p:txBody>
      </p: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381000" y="731838"/>
            <a:ext cx="8686800" cy="5181600"/>
            <a:chOff x="304800" y="1371600"/>
            <a:chExt cx="8686800" cy="5181600"/>
          </a:xfrm>
        </p:grpSpPr>
        <p:sp>
          <p:nvSpPr>
            <p:cNvPr id="50" name="Cloud 49"/>
            <p:cNvSpPr/>
            <p:nvPr/>
          </p:nvSpPr>
          <p:spPr>
            <a:xfrm>
              <a:off x="304800" y="1371600"/>
              <a:ext cx="8686800" cy="5181600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2" name="Rectangle 3"/>
            <p:cNvSpPr txBox="1">
              <a:spLocks noChangeArrowheads="1"/>
            </p:cNvSpPr>
            <p:nvPr/>
          </p:nvSpPr>
          <p:spPr>
            <a:xfrm>
              <a:off x="304800" y="2362200"/>
              <a:ext cx="8229600" cy="2590800"/>
            </a:xfrm>
            <a:prstGeom prst="rect">
              <a:avLst/>
            </a:prstGeom>
          </p:spPr>
          <p:txBody>
            <a:bodyPr/>
            <a:lstStyle/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dirty="0">
                  <a:latin typeface="+mn-lt"/>
                  <a:cs typeface="+mn-cs"/>
                </a:rPr>
                <a:t>	</a:t>
              </a: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If an angle is added to two congruent angles,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then the sums are congruent.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(Addition Property)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Note that we first need to know that two angles are congruent, and then that we are adding 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the </a:t>
              </a:r>
              <a:r>
                <a:rPr lang="en-US" sz="2400" b="1" u="sng" dirty="0">
                  <a:solidFill>
                    <a:srgbClr val="FFFF00"/>
                  </a:solidFill>
                  <a:latin typeface="+mn-lt"/>
                  <a:cs typeface="+mn-cs"/>
                </a:rPr>
                <a:t>SAME</a:t>
              </a: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 angle to both of them.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3" grpId="0"/>
      <p:bldP spid="58" grpId="0"/>
      <p:bldP spid="44" grpId="0"/>
      <p:bldP spid="46" grpId="0"/>
      <p:bldP spid="47" grpId="0"/>
      <p:bldP spid="48" grpId="0"/>
      <p:bldP spid="65" grpId="0"/>
      <p:bldP spid="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295400" y="5029200"/>
            <a:ext cx="5257800" cy="1414463"/>
            <a:chOff x="816" y="3168"/>
            <a:chExt cx="3312" cy="891"/>
          </a:xfrm>
        </p:grpSpPr>
        <p:sp>
          <p:nvSpPr>
            <p:cNvPr id="3586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6" y="3168"/>
              <a:ext cx="3312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5"/>
            <p:cNvSpPr>
              <a:spLocks noChangeArrowheads="1"/>
            </p:cNvSpPr>
            <p:nvPr/>
          </p:nvSpPr>
          <p:spPr bwMode="auto">
            <a:xfrm>
              <a:off x="1051" y="3353"/>
              <a:ext cx="588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  <a:latin typeface="Symbol" pitchFamily="18" charset="2"/>
                </a:rPr>
                <a:t>Ð</a:t>
              </a:r>
              <a:endParaRPr lang="en-US" altLang="en-US"/>
            </a:p>
          </p:txBody>
        </p:sp>
        <p:sp>
          <p:nvSpPr>
            <p:cNvPr id="35870" name="Rectangle 6"/>
            <p:cNvSpPr>
              <a:spLocks noChangeArrowheads="1"/>
            </p:cNvSpPr>
            <p:nvPr/>
          </p:nvSpPr>
          <p:spPr bwMode="auto">
            <a:xfrm>
              <a:off x="1388" y="3370"/>
              <a:ext cx="988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</a:rPr>
                <a:t>ABC </a:t>
              </a:r>
              <a:endParaRPr lang="en-US" altLang="en-US"/>
            </a:p>
          </p:txBody>
        </p:sp>
        <p:sp>
          <p:nvSpPr>
            <p:cNvPr id="35871" name="Rectangle 7"/>
            <p:cNvSpPr>
              <a:spLocks noChangeArrowheads="1"/>
            </p:cNvSpPr>
            <p:nvPr/>
          </p:nvSpPr>
          <p:spPr bwMode="auto">
            <a:xfrm>
              <a:off x="2363" y="3353"/>
              <a:ext cx="488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  <a:latin typeface="Symbol" pitchFamily="18" charset="2"/>
                </a:rPr>
                <a:t>@</a:t>
              </a:r>
              <a:endParaRPr lang="en-US" altLang="en-US"/>
            </a:p>
          </p:txBody>
        </p:sp>
        <p:sp>
          <p:nvSpPr>
            <p:cNvPr id="35872" name="Rectangle 8"/>
            <p:cNvSpPr>
              <a:spLocks noChangeArrowheads="1"/>
            </p:cNvSpPr>
            <p:nvPr/>
          </p:nvSpPr>
          <p:spPr bwMode="auto">
            <a:xfrm>
              <a:off x="2598" y="3370"/>
              <a:ext cx="303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35873" name="Rectangle 9"/>
            <p:cNvSpPr>
              <a:spLocks noChangeArrowheads="1"/>
            </p:cNvSpPr>
            <p:nvPr/>
          </p:nvSpPr>
          <p:spPr bwMode="auto">
            <a:xfrm>
              <a:off x="2716" y="3353"/>
              <a:ext cx="588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  <a:latin typeface="Symbol" pitchFamily="18" charset="2"/>
                </a:rPr>
                <a:t>Ð</a:t>
              </a:r>
              <a:endParaRPr lang="en-US" altLang="en-US"/>
            </a:p>
          </p:txBody>
        </p:sp>
        <p:sp>
          <p:nvSpPr>
            <p:cNvPr id="35874" name="Rectangle 10"/>
            <p:cNvSpPr>
              <a:spLocks noChangeArrowheads="1"/>
            </p:cNvSpPr>
            <p:nvPr/>
          </p:nvSpPr>
          <p:spPr bwMode="auto">
            <a:xfrm>
              <a:off x="3052" y="3370"/>
              <a:ext cx="853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5000" b="1">
                  <a:solidFill>
                    <a:srgbClr val="00DDDD"/>
                  </a:solidFill>
                </a:rPr>
                <a:t>DBE</a:t>
              </a:r>
              <a:endParaRPr lang="en-US" alt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6400800" y="2351088"/>
            <a:ext cx="7620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5845" name="TextBox 21"/>
          <p:cNvSpPr txBox="1">
            <a:spLocks noChangeArrowheads="1"/>
          </p:cNvSpPr>
          <p:nvPr/>
        </p:nvSpPr>
        <p:spPr bwMode="auto">
          <a:xfrm>
            <a:off x="2895600" y="25257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584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057400"/>
            <a:ext cx="2667000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CA91-BB71-4EB3-9A67-4F2D339CB47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28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850" name="TextBox 13"/>
          <p:cNvSpPr txBox="1">
            <a:spLocks noChangeArrowheads="1"/>
          </p:cNvSpPr>
          <p:nvPr/>
        </p:nvSpPr>
        <p:spPr bwMode="auto">
          <a:xfrm>
            <a:off x="381000" y="1992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0" y="6211888"/>
            <a:ext cx="502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If two angles have the same measure, </a:t>
            </a:r>
          </a:p>
          <a:p>
            <a:pPr algn="ctr" eaLnBrk="1" hangingPunct="1"/>
            <a:r>
              <a:rPr lang="en-US" altLang="en-US">
                <a:solidFill>
                  <a:srgbClr val="00FF00"/>
                </a:solidFill>
              </a:rPr>
              <a:t>they are congruent!</a:t>
            </a:r>
          </a:p>
        </p:txBody>
      </p:sp>
      <p:pic>
        <p:nvPicPr>
          <p:cNvPr id="3585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33432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rc 28"/>
          <p:cNvSpPr/>
          <p:nvPr/>
        </p:nvSpPr>
        <p:spPr>
          <a:xfrm>
            <a:off x="5257800" y="3886200"/>
            <a:ext cx="2209800" cy="1981200"/>
          </a:xfrm>
          <a:prstGeom prst="arc">
            <a:avLst>
              <a:gd name="adj1" fmla="val 18347533"/>
              <a:gd name="adj2" fmla="val 20506551"/>
            </a:avLst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4" name="TextBox 33"/>
          <p:cNvSpPr txBox="1">
            <a:spLocks noChangeArrowheads="1"/>
          </p:cNvSpPr>
          <p:nvPr/>
        </p:nvSpPr>
        <p:spPr bwMode="auto">
          <a:xfrm>
            <a:off x="6248400" y="2743200"/>
            <a:ext cx="23622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6400800" y="2743200"/>
            <a:ext cx="2362200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∡ABD = 80⁰</a:t>
            </a:r>
            <a:endParaRPr lang="en-US" altLang="en-US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5257800" y="3886200"/>
            <a:ext cx="2209800" cy="1981200"/>
          </a:xfrm>
          <a:prstGeom prst="arc">
            <a:avLst>
              <a:gd name="adj1" fmla="val 15535747"/>
              <a:gd name="adj2" fmla="val 18064907"/>
            </a:avLst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7" name="TextBox 38"/>
          <p:cNvSpPr txBox="1">
            <a:spLocks noChangeArrowheads="1"/>
          </p:cNvSpPr>
          <p:nvPr/>
        </p:nvSpPr>
        <p:spPr bwMode="auto">
          <a:xfrm>
            <a:off x="7250113" y="4724400"/>
            <a:ext cx="1997075" cy="381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∡CBE = 80⁰</a:t>
            </a:r>
            <a:endParaRPr lang="en-US" altLang="en-US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2" name="Arc 41"/>
          <p:cNvSpPr/>
          <p:nvPr/>
        </p:nvSpPr>
        <p:spPr>
          <a:xfrm rot="4064579">
            <a:off x="5313363" y="3832225"/>
            <a:ext cx="2209800" cy="2022475"/>
          </a:xfrm>
          <a:prstGeom prst="arc">
            <a:avLst>
              <a:gd name="adj1" fmla="val 16756289"/>
              <a:gd name="adj2" fmla="val 18909074"/>
            </a:avLst>
          </a:prstGeom>
          <a:noFill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38200" y="3505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80    </a:t>
            </a:r>
            <a:r>
              <a:rPr lang="en-US" altLang="en-US" b="1">
                <a:solidFill>
                  <a:srgbClr val="00FFFF"/>
                </a:solidFill>
              </a:rPr>
              <a:t>-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600200" y="3505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∡CBD      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=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endParaRPr lang="en-US" altLang="en-US" b="1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487863" y="3494088"/>
            <a:ext cx="99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∡CBD   </a:t>
            </a:r>
            <a:endParaRPr lang="en-US" altLang="en-US" b="1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360738" y="3494088"/>
            <a:ext cx="1127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80         </a:t>
            </a:r>
            <a:r>
              <a:rPr lang="en-US" altLang="en-US" b="1">
                <a:solidFill>
                  <a:srgbClr val="00B0F0"/>
                </a:solidFill>
              </a:rPr>
              <a:t>-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04800" y="38862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Verdana" pitchFamily="34" charset="0"/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∡ABD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-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m∡CBD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  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=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   m∡CBE </a:t>
            </a:r>
            <a:r>
              <a:rPr lang="en-US" altLang="en-US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-</a:t>
            </a:r>
            <a:r>
              <a:rPr lang="en-US" altLang="en-US" b="1">
                <a:solidFill>
                  <a:srgbClr val="FFFF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b="1">
                <a:solidFill>
                  <a:srgbClr val="FF6600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m∡CBD</a:t>
            </a:r>
            <a:endParaRPr lang="en-US" altLang="en-US" b="1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914400" y="4368800"/>
            <a:ext cx="548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m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  <a:ea typeface="Cambria Math" pitchFamily="18" charset="0"/>
                <a:cs typeface="Cambria Math" pitchFamily="18" charset="0"/>
              </a:rPr>
              <a:t>∡ABC =   m∡DBE, so</a:t>
            </a:r>
            <a:endParaRPr lang="en-US" altLang="en-US" sz="3200" b="1">
              <a:solidFill>
                <a:srgbClr val="00FFFF"/>
              </a:solidFill>
              <a:latin typeface="Verdana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4175" y="623888"/>
            <a:ext cx="8686800" cy="5181600"/>
            <a:chOff x="304800" y="1295400"/>
            <a:chExt cx="8686800" cy="5181600"/>
          </a:xfrm>
        </p:grpSpPr>
        <p:sp>
          <p:nvSpPr>
            <p:cNvPr id="27" name="Cloud 26"/>
            <p:cNvSpPr/>
            <p:nvPr/>
          </p:nvSpPr>
          <p:spPr>
            <a:xfrm>
              <a:off x="304800" y="1295400"/>
              <a:ext cx="8686800" cy="5181600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1" name="Rectangle 3"/>
            <p:cNvSpPr txBox="1">
              <a:spLocks noChangeArrowheads="1"/>
            </p:cNvSpPr>
            <p:nvPr/>
          </p:nvSpPr>
          <p:spPr>
            <a:xfrm>
              <a:off x="304800" y="2286000"/>
              <a:ext cx="8229600" cy="2590800"/>
            </a:xfrm>
            <a:prstGeom prst="rect">
              <a:avLst/>
            </a:prstGeom>
          </p:spPr>
          <p:txBody>
            <a:bodyPr/>
            <a:lstStyle/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dirty="0">
                  <a:latin typeface="+mn-lt"/>
                  <a:cs typeface="+mn-cs"/>
                </a:rPr>
                <a:t>	</a:t>
              </a: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If an angle is subtracted from two congruent angles, the differences are congruent.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r>
                <a:rPr lang="en-US" sz="2800" b="1" dirty="0">
                  <a:solidFill>
                    <a:srgbClr val="FFFF00"/>
                  </a:solidFill>
                  <a:latin typeface="+mn-lt"/>
                  <a:cs typeface="+mn-cs"/>
                </a:rPr>
                <a:t>(Subtraction Property)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Note that we first need to know that two angles are congruent, and then that we are subtracting </a:t>
              </a:r>
            </a:p>
            <a:p>
              <a:pPr marL="990600" lvl="1" indent="-533400" algn="ctr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/>
              </a:pP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the </a:t>
              </a:r>
              <a:r>
                <a:rPr lang="en-US" sz="2400" b="1" u="sng" dirty="0">
                  <a:solidFill>
                    <a:srgbClr val="FFFF00"/>
                  </a:solidFill>
                  <a:latin typeface="+mn-lt"/>
                  <a:cs typeface="+mn-cs"/>
                </a:rPr>
                <a:t>SAME</a:t>
              </a:r>
              <a:r>
                <a:rPr lang="en-US" sz="2400" dirty="0">
                  <a:solidFill>
                    <a:srgbClr val="FFFF00"/>
                  </a:solidFill>
                  <a:latin typeface="+mn-lt"/>
                  <a:cs typeface="+mn-cs"/>
                </a:rPr>
                <a:t> angle from both of them.  </a:t>
              </a: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  <a:p>
              <a:pPr marL="609600" indent="-609600" algn="ctr"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endParaRPr lang="en-US" sz="2800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3" grpId="0"/>
      <p:bldP spid="44" grpId="0"/>
      <p:bldP spid="46" grpId="0"/>
      <p:bldP spid="47" grpId="0"/>
      <p:bldP spid="48" grpId="0"/>
      <p:bldP spid="65" grpId="0"/>
      <p:bldP spid="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Brace 17"/>
          <p:cNvSpPr/>
          <p:nvPr/>
        </p:nvSpPr>
        <p:spPr>
          <a:xfrm rot="5400000">
            <a:off x="6629400" y="152400"/>
            <a:ext cx="457200" cy="3200400"/>
          </a:xfrm>
          <a:prstGeom prst="leftBrac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6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6482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1000" y="76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6869" name="TextBox 22"/>
          <p:cNvSpPr txBox="1">
            <a:spLocks noChangeArrowheads="1"/>
          </p:cNvSpPr>
          <p:nvPr/>
        </p:nvSpPr>
        <p:spPr bwMode="auto">
          <a:xfrm>
            <a:off x="381000" y="457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6870" name="TextBox 1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6871" name="TextBox 13"/>
          <p:cNvSpPr txBox="1">
            <a:spLocks noChangeArrowheads="1"/>
          </p:cNvSpPr>
          <p:nvPr/>
        </p:nvSpPr>
        <p:spPr bwMode="auto">
          <a:xfrm>
            <a:off x="381000" y="1143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57400" y="914400"/>
            <a:ext cx="2103438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95800" y="1143000"/>
            <a:ext cx="1006475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19812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CF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+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FF6600"/>
                </a:solidFill>
                <a:latin typeface="Verdana" pitchFamily="34" charset="0"/>
              </a:rPr>
              <a:t>FG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=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FF6600"/>
                </a:solidFill>
                <a:latin typeface="Verdana" pitchFamily="34" charset="0"/>
              </a:rPr>
              <a:t>DE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+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EH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19200" y="35306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B0F0"/>
                </a:solidFill>
                <a:latin typeface="Verdana" pitchFamily="34" charset="0"/>
              </a:rPr>
              <a:t>CG  = DH, so</a:t>
            </a:r>
          </a:p>
        </p:txBody>
      </p:sp>
      <p:sp>
        <p:nvSpPr>
          <p:cNvPr id="19" name="Left Brace 18"/>
          <p:cNvSpPr/>
          <p:nvPr/>
        </p:nvSpPr>
        <p:spPr>
          <a:xfrm rot="16200000" flipV="1">
            <a:off x="5791200" y="2209800"/>
            <a:ext cx="457200" cy="3200400"/>
          </a:xfrm>
          <a:prstGeom prst="leftBrac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371600" y="4495800"/>
            <a:ext cx="2743200" cy="769938"/>
            <a:chOff x="1371600" y="4495800"/>
            <a:chExt cx="2743200" cy="769441"/>
          </a:xfrm>
        </p:grpSpPr>
        <p:sp>
          <p:nvSpPr>
            <p:cNvPr id="36879" name="TextBox 19"/>
            <p:cNvSpPr txBox="1">
              <a:spLocks noChangeArrowheads="1"/>
            </p:cNvSpPr>
            <p:nvPr/>
          </p:nvSpPr>
          <p:spPr bwMode="auto">
            <a:xfrm>
              <a:off x="1371600" y="4495800"/>
              <a:ext cx="27432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4400" b="1">
                  <a:solidFill>
                    <a:srgbClr val="00B0F0"/>
                  </a:solidFill>
                </a:rPr>
                <a:t>CG </a:t>
              </a:r>
              <a:r>
                <a:rPr lang="en-US" altLang="en-US" sz="4400" b="1">
                  <a:solidFill>
                    <a:srgbClr val="00B0F0"/>
                  </a:solidFill>
                  <a:ea typeface="Cambria Math" pitchFamily="18" charset="0"/>
                </a:rPr>
                <a:t>≅ DH</a:t>
              </a:r>
              <a:endParaRPr lang="en-US" altLang="en-US" sz="4400" b="1">
                <a:solidFill>
                  <a:srgbClr val="00B0F0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524000" y="4571951"/>
              <a:ext cx="6858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48000" y="4571951"/>
              <a:ext cx="6858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66800" y="1066800"/>
            <a:ext cx="7543800" cy="4724400"/>
          </a:xfrm>
          <a:solidFill>
            <a:srgbClr val="C00000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	</a:t>
            </a:r>
          </a:p>
          <a:p>
            <a:pPr marL="609600" indent="-609600" algn="ctr" eaLnBrk="1" hangingPunct="1"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If congruent segments are added to congruent segments, the sums are congruent.  </a:t>
            </a:r>
          </a:p>
          <a:p>
            <a:pPr marL="609600" indent="-609600" algn="ctr" eaLnBrk="1" hangingPunct="1"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(Addition Property)</a:t>
            </a:r>
          </a:p>
          <a:p>
            <a:pPr marL="609600" indent="-609600" algn="ctr" eaLnBrk="1" hangingPunct="1">
              <a:buFont typeface="Wingdings 2" pitchFamily="18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buFont typeface="Wingdings 2" pitchFamily="18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457200" lvl="1" indent="0" algn="ctr" eaLnBrk="1" hangingPunct="1">
              <a:buFont typeface="Wingdings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</a:rPr>
              <a:t>Note that first we need 2 congruent segments, then we need 2 different congruent segments to </a:t>
            </a:r>
            <a:r>
              <a:rPr lang="en-US" altLang="en-US" u="sng" smtClean="0">
                <a:solidFill>
                  <a:srgbClr val="FFFF00"/>
                </a:solidFill>
              </a:rPr>
              <a:t>ADD</a:t>
            </a:r>
            <a:r>
              <a:rPr lang="en-US" altLang="en-US" smtClean="0">
                <a:solidFill>
                  <a:srgbClr val="FFFF00"/>
                </a:solidFill>
              </a:rPr>
              <a:t>.</a:t>
            </a:r>
          </a:p>
          <a:p>
            <a:pPr marL="609600" indent="-609600" algn="ctr" eaLnBrk="1" hangingPunct="1">
              <a:buFont typeface="Wingdings" pitchFamily="2" charset="2"/>
              <a:buAutoNum type="arabicPeriod" startAt="3"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buFont typeface="Wingdings" pitchFamily="2" charset="2"/>
              <a:buAutoNum type="arabicPeriod" startAt="3"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buFont typeface="Wingdings" pitchFamily="2" charset="2"/>
              <a:buAutoNum type="arabicPeriod" startAt="3"/>
            </a:pPr>
            <a:endParaRPr lang="en-US" alt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decel="100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decel="100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decel="1000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6" grpId="0"/>
      <p:bldP spid="17" grpId="0"/>
      <p:bldP spid="19" grpId="0" animBg="1"/>
      <p:bldP spid="24579" grpId="0" build="p" animBg="1"/>
      <p:bldP spid="24579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43000" y="28194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COORDINATES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57600" y="3962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ORIGIN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19800" y="49530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PERPENDICULAR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4724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X-axis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81400" y="5715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Y-axis</a:t>
            </a:r>
          </a:p>
        </p:txBody>
      </p:sp>
      <p:sp>
        <p:nvSpPr>
          <p:cNvPr id="10248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71800" y="21336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96000" y="28194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OBLIQUE LINES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2F8E6-3826-43FD-BB10-4FD03924008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4" grpId="0" animBg="1"/>
      <p:bldP spid="35" grpId="0"/>
      <p:bldP spid="19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54A3C-FB3E-44AE-A0DE-886518C9F3F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789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1676400"/>
            <a:ext cx="39052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41910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76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7894" name="TextBox 22"/>
          <p:cNvSpPr txBox="1">
            <a:spLocks noChangeArrowheads="1"/>
          </p:cNvSpPr>
          <p:nvPr/>
        </p:nvSpPr>
        <p:spPr bwMode="auto">
          <a:xfrm>
            <a:off x="381000" y="457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7895" name="TextBox 1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7896" name="TextBox 13"/>
          <p:cNvSpPr txBox="1">
            <a:spLocks noChangeArrowheads="1"/>
          </p:cNvSpPr>
          <p:nvPr/>
        </p:nvSpPr>
        <p:spPr bwMode="auto">
          <a:xfrm>
            <a:off x="381000" y="1143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8542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m∡JIL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+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FF6600"/>
                </a:solidFill>
                <a:latin typeface="Verdana" pitchFamily="34" charset="0"/>
              </a:rPr>
              <a:t>m</a:t>
            </a:r>
            <a:r>
              <a:rPr lang="en-US" altLang="en-US" sz="3200" b="1">
                <a:solidFill>
                  <a:srgbClr val="FF66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∡LIK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=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FF6600"/>
                </a:solidFill>
                <a:latin typeface="Verdana" pitchFamily="34" charset="0"/>
              </a:rPr>
              <a:t>m</a:t>
            </a:r>
            <a:r>
              <a:rPr lang="en-US" altLang="en-US" sz="3200" b="1">
                <a:solidFill>
                  <a:srgbClr val="FF66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∡LKI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sz="3200" b="1">
                <a:solidFill>
                  <a:srgbClr val="00FFFF"/>
                </a:solidFill>
                <a:latin typeface="Verdana" pitchFamily="34" charset="0"/>
              </a:rPr>
              <a:t>+</a:t>
            </a:r>
            <a:r>
              <a:rPr lang="en-US" altLang="en-US" sz="3200" b="1">
                <a:solidFill>
                  <a:srgbClr val="FFFF00"/>
                </a:solidFill>
                <a:latin typeface="Verdana" pitchFamily="34" charset="0"/>
              </a:rPr>
              <a:t> m</a:t>
            </a:r>
            <a:r>
              <a:rPr lang="en-US" altLang="en-US" sz="32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∡JKL</a:t>
            </a:r>
            <a:endParaRPr lang="en-US" altLang="en-US" sz="32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2" name="Arc 11"/>
          <p:cNvSpPr>
            <a:spLocks/>
          </p:cNvSpPr>
          <p:nvPr/>
        </p:nvSpPr>
        <p:spPr bwMode="auto">
          <a:xfrm>
            <a:off x="5943600" y="4343400"/>
            <a:ext cx="609600" cy="914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914400 h 21600"/>
              <a:gd name="T4" fmla="*/ 0 w 21600"/>
              <a:gd name="T5" fmla="*/ 914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rc 14"/>
          <p:cNvSpPr>
            <a:spLocks/>
          </p:cNvSpPr>
          <p:nvPr/>
        </p:nvSpPr>
        <p:spPr bwMode="auto">
          <a:xfrm rot="-5400000">
            <a:off x="7658100" y="4457700"/>
            <a:ext cx="914400" cy="685800"/>
          </a:xfrm>
          <a:custGeom>
            <a:avLst/>
            <a:gdLst>
              <a:gd name="T0" fmla="*/ 0 w 23738"/>
              <a:gd name="T1" fmla="*/ 3429 h 21600"/>
              <a:gd name="T2" fmla="*/ 914400 w 23738"/>
              <a:gd name="T3" fmla="*/ 653352 h 21600"/>
              <a:gd name="T4" fmla="*/ 83281 w 23738"/>
              <a:gd name="T5" fmla="*/ 685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738" h="21600" fill="none" extrusionOk="0">
                <a:moveTo>
                  <a:pt x="0" y="108"/>
                </a:moveTo>
                <a:cubicBezTo>
                  <a:pt x="718" y="36"/>
                  <a:pt x="1439" y="-1"/>
                  <a:pt x="2162" y="0"/>
                </a:cubicBezTo>
                <a:cubicBezTo>
                  <a:pt x="13694" y="0"/>
                  <a:pt x="23192" y="9058"/>
                  <a:pt x="23737" y="20578"/>
                </a:cubicBezTo>
              </a:path>
              <a:path w="23738" h="21600" stroke="0" extrusionOk="0">
                <a:moveTo>
                  <a:pt x="0" y="108"/>
                </a:moveTo>
                <a:cubicBezTo>
                  <a:pt x="718" y="36"/>
                  <a:pt x="1439" y="-1"/>
                  <a:pt x="2162" y="0"/>
                </a:cubicBezTo>
                <a:cubicBezTo>
                  <a:pt x="13694" y="0"/>
                  <a:pt x="23192" y="9058"/>
                  <a:pt x="23737" y="20578"/>
                </a:cubicBezTo>
                <a:lnTo>
                  <a:pt x="2162" y="21600"/>
                </a:lnTo>
                <a:lnTo>
                  <a:pt x="0" y="108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13"/>
          <p:cNvSpPr/>
          <p:nvPr/>
        </p:nvSpPr>
        <p:spPr>
          <a:xfrm rot="1465330">
            <a:off x="4610100" y="4395788"/>
            <a:ext cx="1738313" cy="1738312"/>
          </a:xfrm>
          <a:prstGeom prst="arc">
            <a:avLst>
              <a:gd name="adj1" fmla="val 18274870"/>
              <a:gd name="adj2" fmla="val 2009628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Arc 14"/>
          <p:cNvSpPr/>
          <p:nvPr/>
        </p:nvSpPr>
        <p:spPr>
          <a:xfrm rot="20134670" flipH="1">
            <a:off x="7975600" y="4373563"/>
            <a:ext cx="1779588" cy="1736725"/>
          </a:xfrm>
          <a:prstGeom prst="arc">
            <a:avLst>
              <a:gd name="adj1" fmla="val 18274870"/>
              <a:gd name="adj2" fmla="val 20096282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7400" y="914400"/>
            <a:ext cx="2103438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96000" y="1143000"/>
            <a:ext cx="731838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1352550"/>
            <a:ext cx="8534400" cy="5276850"/>
          </a:xfrm>
          <a:prstGeom prst="rect">
            <a:avLst/>
          </a:prstGeom>
          <a:solidFill>
            <a:srgbClr val="C00000"/>
          </a:solidFill>
          <a:ln w="88900" cmpd="tri">
            <a:solidFill>
              <a:srgbClr val="FFFF00"/>
            </a:solidFill>
          </a:ln>
        </p:spPr>
        <p:txBody>
          <a:bodyPr/>
          <a:lstStyle/>
          <a:p>
            <a:pPr marL="609600" indent="-609600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	</a:t>
            </a:r>
          </a:p>
          <a:p>
            <a:pPr marL="609600" indent="-609600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If congruent angles are added to congruent angles, the sums are congruent. </a:t>
            </a:r>
          </a:p>
          <a:p>
            <a:pPr marL="609600" indent="-609600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(Addition Property)</a:t>
            </a:r>
          </a:p>
          <a:p>
            <a:pPr marL="609600" indent="-609600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600" dirty="0">
              <a:solidFill>
                <a:srgbClr val="FFFF00"/>
              </a:solidFill>
              <a:latin typeface="+mn-lt"/>
              <a:cs typeface="+mn-cs"/>
            </a:endParaRPr>
          </a:p>
          <a:p>
            <a:pPr lvl="1" algn="ctr">
              <a:spcBef>
                <a:spcPct val="20000"/>
              </a:spcBef>
              <a:buClr>
                <a:schemeClr val="accent2"/>
              </a:buClr>
              <a:buSzPct val="90000"/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  <a:cs typeface="+mn-cs"/>
              </a:rPr>
              <a:t>Note that first we need 2 congruent angles, then we need to add two different congruent angles</a:t>
            </a:r>
          </a:p>
          <a:p>
            <a:pPr marL="990600" lvl="1" indent="-533400" algn="ct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endParaRPr lang="en-US" sz="360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990600" lvl="1" indent="-533400" algn="ct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endParaRPr lang="en-US" sz="360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609600" indent="-609600" algn="ctr"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endParaRPr lang="en-US" sz="36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decel="100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6" grpId="0" animBg="1"/>
      <p:bldP spid="18" grpId="0" build="allAtOnce" animBg="1"/>
      <p:bldP spid="18" grpId="1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24075"/>
            <a:ext cx="4438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35814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4800600" y="2971800"/>
            <a:ext cx="1371600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315200" y="2971800"/>
            <a:ext cx="1371600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6705600" y="2819400"/>
            <a:ext cx="152400" cy="3048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6248400" y="2971800"/>
            <a:ext cx="1006475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6629400" y="2819400"/>
            <a:ext cx="304800" cy="3048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76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8922" name="TextBox 22"/>
          <p:cNvSpPr txBox="1">
            <a:spLocks noChangeArrowheads="1"/>
          </p:cNvSpPr>
          <p:nvPr/>
        </p:nvSpPr>
        <p:spPr bwMode="auto">
          <a:xfrm>
            <a:off x="381000" y="457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8923" name="TextBox 1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8924" name="TextBox 13"/>
          <p:cNvSpPr txBox="1">
            <a:spLocks noChangeArrowheads="1"/>
          </p:cNvSpPr>
          <p:nvPr/>
        </p:nvSpPr>
        <p:spPr bwMode="auto">
          <a:xfrm>
            <a:off x="381000" y="1143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81200" y="1219200"/>
            <a:ext cx="2560638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1447800"/>
            <a:ext cx="1006475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133600" y="3810000"/>
            <a:ext cx="2743200" cy="584200"/>
            <a:chOff x="1219200" y="3048000"/>
            <a:chExt cx="2743200" cy="584775"/>
          </a:xfrm>
        </p:grpSpPr>
        <p:sp>
          <p:nvSpPr>
            <p:cNvPr id="38929" name="TextBox 17"/>
            <p:cNvSpPr txBox="1">
              <a:spLocks noChangeArrowheads="1"/>
            </p:cNvSpPr>
            <p:nvPr/>
          </p:nvSpPr>
          <p:spPr bwMode="auto">
            <a:xfrm>
              <a:off x="1219200" y="3048000"/>
              <a:ext cx="2743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00B0F0"/>
                  </a:solidFill>
                </a:rPr>
                <a:t>QB </a:t>
              </a:r>
              <a:r>
                <a:rPr lang="en-US" altLang="en-US" sz="3200" b="1">
                  <a:solidFill>
                    <a:srgbClr val="00B0F0"/>
                  </a:solidFill>
                  <a:ea typeface="Cambria Math" pitchFamily="18" charset="0"/>
                </a:rPr>
                <a:t>≅ RA</a:t>
              </a:r>
              <a:endParaRPr lang="en-US" altLang="en-US" sz="3200" b="1">
                <a:solidFill>
                  <a:srgbClr val="00B0F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828800" y="3048000"/>
              <a:ext cx="5334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95600" y="3048000"/>
              <a:ext cx="5334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828800"/>
            <a:ext cx="8610600" cy="4724400"/>
          </a:xfrm>
          <a:solidFill>
            <a:srgbClr val="C00000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	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mtClean="0">
                <a:solidFill>
                  <a:srgbClr val="FFFF00"/>
                </a:solidFill>
              </a:rPr>
              <a:t>If a segment (or angle) is subtracted from congruent segments (or angles), the differences are congruent.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mtClean="0">
                <a:solidFill>
                  <a:srgbClr val="FFFF00"/>
                </a:solidFill>
              </a:rPr>
              <a:t>(Subtraction Property)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990600" lvl="1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200" smtClean="0">
                <a:solidFill>
                  <a:srgbClr val="FFFF00"/>
                </a:solidFill>
              </a:rPr>
              <a:t>Note that we need to start with congruent angles or segments and then subtract the same angle or segment from both.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7" grpId="0" animBg="1"/>
      <p:bldP spid="25618" grpId="0" animBg="1"/>
      <p:bldP spid="25619" grpId="0" animBg="1"/>
      <p:bldP spid="25626" grpId="0" animBg="1"/>
      <p:bldP spid="25620" grpId="0" animBg="1"/>
      <p:bldP spid="16" grpId="0" animBg="1"/>
      <p:bldP spid="2560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76400"/>
            <a:ext cx="8763000" cy="2590800"/>
          </a:xfrm>
          <a:solidFill>
            <a:srgbClr val="C00000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	If a segment (or angle) is subtracted from congruent segments (or angles), the differences are congruent.  (Subtraction Property)</a:t>
            </a:r>
          </a:p>
          <a:p>
            <a:pPr marL="990600" lvl="1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990600" lvl="1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</a:rPr>
              <a:t>Note that we need to start with congruent angles or segments and then subtract the same angle or segment from both.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419600"/>
            <a:ext cx="55149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56063"/>
            <a:ext cx="449580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Line 13"/>
          <p:cNvSpPr>
            <a:spLocks noChangeShapeType="1"/>
          </p:cNvSpPr>
          <p:nvPr/>
        </p:nvSpPr>
        <p:spPr bwMode="auto">
          <a:xfrm flipH="1">
            <a:off x="2819400" y="4953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2819400" y="510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Arc 15"/>
          <p:cNvSpPr>
            <a:spLocks/>
          </p:cNvSpPr>
          <p:nvPr/>
        </p:nvSpPr>
        <p:spPr bwMode="auto">
          <a:xfrm rot="-381704">
            <a:off x="2108200" y="4510088"/>
            <a:ext cx="1422400" cy="982662"/>
          </a:xfrm>
          <a:custGeom>
            <a:avLst/>
            <a:gdLst>
              <a:gd name="T0" fmla="*/ 0 w 21600"/>
              <a:gd name="T1" fmla="*/ 0 h 21600"/>
              <a:gd name="T2" fmla="*/ 1423921 w 21600"/>
              <a:gd name="T3" fmla="*/ 982328 h 21600"/>
              <a:gd name="T4" fmla="*/ 0 w 21600"/>
              <a:gd name="T5" fmla="*/ 9823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rc 16"/>
          <p:cNvSpPr>
            <a:spLocks/>
          </p:cNvSpPr>
          <p:nvPr/>
        </p:nvSpPr>
        <p:spPr bwMode="auto">
          <a:xfrm rot="1228921">
            <a:off x="2833688" y="4795838"/>
            <a:ext cx="1108075" cy="1457325"/>
          </a:xfrm>
          <a:custGeom>
            <a:avLst/>
            <a:gdLst>
              <a:gd name="T0" fmla="*/ 0 w 21600"/>
              <a:gd name="T1" fmla="*/ 0 h 21600"/>
              <a:gd name="T2" fmla="*/ 1107605 w 21600"/>
              <a:gd name="T3" fmla="*/ 1457150 h 21600"/>
              <a:gd name="T4" fmla="*/ 0 w 21600"/>
              <a:gd name="T5" fmla="*/ 1457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2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05400"/>
            <a:ext cx="3276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1000" y="76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9947" name="TextBox 22"/>
          <p:cNvSpPr txBox="1">
            <a:spLocks noChangeArrowheads="1"/>
          </p:cNvSpPr>
          <p:nvPr/>
        </p:nvSpPr>
        <p:spPr bwMode="auto">
          <a:xfrm>
            <a:off x="381000" y="457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9948" name="TextBox 11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39949" name="TextBox 13"/>
          <p:cNvSpPr txBox="1">
            <a:spLocks noChangeArrowheads="1"/>
          </p:cNvSpPr>
          <p:nvPr/>
        </p:nvSpPr>
        <p:spPr bwMode="auto">
          <a:xfrm>
            <a:off x="381000" y="1143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14" name="Arc 13"/>
          <p:cNvSpPr/>
          <p:nvPr/>
        </p:nvSpPr>
        <p:spPr>
          <a:xfrm rot="1091958">
            <a:off x="904875" y="4289425"/>
            <a:ext cx="2990850" cy="2859088"/>
          </a:xfrm>
          <a:prstGeom prst="arc">
            <a:avLst>
              <a:gd name="adj1" fmla="val 17116768"/>
              <a:gd name="adj2" fmla="val 19617304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438400" y="4343400"/>
            <a:ext cx="304800" cy="457200"/>
            <a:chOff x="2438400" y="4343400"/>
            <a:chExt cx="304800" cy="45720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590800" y="4343400"/>
              <a:ext cx="152400" cy="457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438400" y="4343400"/>
              <a:ext cx="152400" cy="457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 rot="-6300000">
            <a:off x="3613150" y="5768975"/>
            <a:ext cx="304800" cy="457200"/>
            <a:chOff x="2438400" y="4343400"/>
            <a:chExt cx="304800" cy="4572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592011" y="4342777"/>
              <a:ext cx="152400" cy="457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439133" y="4342901"/>
              <a:ext cx="152400" cy="457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981200" y="1219200"/>
            <a:ext cx="2835275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400800" y="1447800"/>
            <a:ext cx="822325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decel="1000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decel="100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  <p:bldP spid="52227" grpId="1" build="p" animBg="1"/>
      <p:bldP spid="52238" grpId="0" animBg="1"/>
      <p:bldP spid="52239" grpId="0" animBg="1"/>
      <p:bldP spid="52240" grpId="0" animBg="1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69342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76200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Arc 10"/>
          <p:cNvSpPr>
            <a:spLocks/>
          </p:cNvSpPr>
          <p:nvPr/>
        </p:nvSpPr>
        <p:spPr bwMode="auto">
          <a:xfrm rot="-890163">
            <a:off x="3648075" y="4670425"/>
            <a:ext cx="933450" cy="642938"/>
          </a:xfrm>
          <a:custGeom>
            <a:avLst/>
            <a:gdLst>
              <a:gd name="T0" fmla="*/ 0 w 26573"/>
              <a:gd name="T1" fmla="*/ 58951 h 21600"/>
              <a:gd name="T2" fmla="*/ 933415 w 26573"/>
              <a:gd name="T3" fmla="*/ 267241 h 21600"/>
              <a:gd name="T4" fmla="*/ 317543 w 26573"/>
              <a:gd name="T5" fmla="*/ 6424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573" h="21600" fill="none" extrusionOk="0">
                <a:moveTo>
                  <a:pt x="0" y="1982"/>
                </a:moveTo>
                <a:cubicBezTo>
                  <a:pt x="2834" y="676"/>
                  <a:pt x="5918" y="-1"/>
                  <a:pt x="9040" y="0"/>
                </a:cubicBezTo>
                <a:cubicBezTo>
                  <a:pt x="15989" y="0"/>
                  <a:pt x="22514" y="3343"/>
                  <a:pt x="26573" y="8984"/>
                </a:cubicBezTo>
              </a:path>
              <a:path w="26573" h="21600" stroke="0" extrusionOk="0">
                <a:moveTo>
                  <a:pt x="0" y="1982"/>
                </a:moveTo>
                <a:cubicBezTo>
                  <a:pt x="2834" y="676"/>
                  <a:pt x="5918" y="-1"/>
                  <a:pt x="9040" y="0"/>
                </a:cubicBezTo>
                <a:cubicBezTo>
                  <a:pt x="15989" y="0"/>
                  <a:pt x="22514" y="3343"/>
                  <a:pt x="26573" y="8984"/>
                </a:cubicBezTo>
                <a:lnTo>
                  <a:pt x="9040" y="21600"/>
                </a:lnTo>
                <a:lnTo>
                  <a:pt x="0" y="1982"/>
                </a:lnTo>
                <a:close/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rc 11"/>
          <p:cNvSpPr>
            <a:spLocks/>
          </p:cNvSpPr>
          <p:nvPr/>
        </p:nvSpPr>
        <p:spPr bwMode="auto">
          <a:xfrm rot="-1205177">
            <a:off x="1946275" y="4611688"/>
            <a:ext cx="812800" cy="495300"/>
          </a:xfrm>
          <a:custGeom>
            <a:avLst/>
            <a:gdLst>
              <a:gd name="T0" fmla="*/ 0 w 30640"/>
              <a:gd name="T1" fmla="*/ 36326 h 27042"/>
              <a:gd name="T2" fmla="*/ 794885 w 30640"/>
              <a:gd name="T3" fmla="*/ 495619 h 27042"/>
              <a:gd name="T4" fmla="*/ 239981 w 30640"/>
              <a:gd name="T5" fmla="*/ 395879 h 270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40" h="27042" fill="none" extrusionOk="0">
                <a:moveTo>
                  <a:pt x="0" y="1982"/>
                </a:moveTo>
                <a:cubicBezTo>
                  <a:pt x="2834" y="676"/>
                  <a:pt x="5918" y="-1"/>
                  <a:pt x="9040" y="0"/>
                </a:cubicBezTo>
                <a:cubicBezTo>
                  <a:pt x="20969" y="0"/>
                  <a:pt x="30640" y="9670"/>
                  <a:pt x="30640" y="21600"/>
                </a:cubicBezTo>
                <a:cubicBezTo>
                  <a:pt x="30640" y="23436"/>
                  <a:pt x="30405" y="25265"/>
                  <a:pt x="29943" y="27042"/>
                </a:cubicBezTo>
              </a:path>
              <a:path w="30640" h="27042" stroke="0" extrusionOk="0">
                <a:moveTo>
                  <a:pt x="0" y="1982"/>
                </a:moveTo>
                <a:cubicBezTo>
                  <a:pt x="2834" y="676"/>
                  <a:pt x="5918" y="-1"/>
                  <a:pt x="9040" y="0"/>
                </a:cubicBezTo>
                <a:cubicBezTo>
                  <a:pt x="20969" y="0"/>
                  <a:pt x="30640" y="9670"/>
                  <a:pt x="30640" y="21600"/>
                </a:cubicBezTo>
                <a:cubicBezTo>
                  <a:pt x="30640" y="23436"/>
                  <a:pt x="30405" y="25265"/>
                  <a:pt x="29943" y="27042"/>
                </a:cubicBezTo>
                <a:lnTo>
                  <a:pt x="9040" y="21600"/>
                </a:lnTo>
                <a:lnTo>
                  <a:pt x="0" y="1982"/>
                </a:lnTo>
                <a:close/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TextBox 13"/>
          <p:cNvSpPr txBox="1">
            <a:spLocks noChangeArrowheads="1"/>
          </p:cNvSpPr>
          <p:nvPr/>
        </p:nvSpPr>
        <p:spPr bwMode="auto">
          <a:xfrm>
            <a:off x="381000" y="1143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subtraction properties of segments and angles</a:t>
            </a:r>
          </a:p>
        </p:txBody>
      </p:sp>
      <p:sp>
        <p:nvSpPr>
          <p:cNvPr id="40967" name="TextBox 8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2.5  Apply the addition properties of segments and angles</a:t>
            </a:r>
          </a:p>
        </p:txBody>
      </p:sp>
      <p:sp>
        <p:nvSpPr>
          <p:cNvPr id="40968" name="TextBox 22"/>
          <p:cNvSpPr txBox="1">
            <a:spLocks noChangeArrowheads="1"/>
          </p:cNvSpPr>
          <p:nvPr/>
        </p:nvSpPr>
        <p:spPr bwMode="auto">
          <a:xfrm>
            <a:off x="381000" y="457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76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5: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“Addition and Subtraction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0" y="5943600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B0F0"/>
                </a:solidFill>
                <a:ea typeface="Cambria Math" pitchFamily="18" charset="0"/>
              </a:rPr>
              <a:t>∡STW ≅ ∡UVW</a:t>
            </a:r>
          </a:p>
        </p:txBody>
      </p:sp>
      <p:sp>
        <p:nvSpPr>
          <p:cNvPr id="13" name="Arc 12"/>
          <p:cNvSpPr/>
          <p:nvPr/>
        </p:nvSpPr>
        <p:spPr>
          <a:xfrm>
            <a:off x="1524000" y="4419600"/>
            <a:ext cx="1447800" cy="1463675"/>
          </a:xfrm>
          <a:prstGeom prst="arc">
            <a:avLst>
              <a:gd name="adj1" fmla="val 20438867"/>
              <a:gd name="adj2" fmla="val 0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flipH="1">
            <a:off x="3429000" y="4419600"/>
            <a:ext cx="1447800" cy="1463675"/>
          </a:xfrm>
          <a:prstGeom prst="arc">
            <a:avLst>
              <a:gd name="adj1" fmla="val 20438867"/>
              <a:gd name="adj2" fmla="val 0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24000"/>
            <a:ext cx="8229600" cy="2438400"/>
          </a:xfrm>
          <a:solidFill>
            <a:srgbClr val="C00000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buFont typeface="Wingdings 2" pitchFamily="18" charset="2"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	If congruent segments (or angles) are subtracted from congruent segments (or angles), the differences are congruent.  (Subtraction Property)</a:t>
            </a:r>
          </a:p>
          <a:p>
            <a:pPr marL="990600" lvl="1" indent="-533400" algn="ctr"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FFFF00"/>
                </a:solidFill>
              </a:rPr>
              <a:t>Note that we start with congruent segments or angles, and then subtract congruent segments or angles.  </a:t>
            </a:r>
          </a:p>
          <a:p>
            <a:pPr marL="609600" indent="-609600" algn="ctr" eaLnBrk="1" hangingPunct="1"/>
            <a:endParaRPr lang="en-US" altLang="en-US" sz="2800" smtClean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1219200"/>
            <a:ext cx="2835275" cy="304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6400800" y="1447800"/>
            <a:ext cx="822325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decel="100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decel="100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decel="100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  <p:bldP spid="28683" grpId="0" animBg="1"/>
      <p:bldP spid="12" grpId="0"/>
      <p:bldP spid="28675" grpId="0" build="p" animBg="1"/>
      <p:bldP spid="28675" grpId="1" build="p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Using the </a:t>
            </a:r>
            <a:r>
              <a:rPr lang="en-US" sz="4000" dirty="0">
                <a:solidFill>
                  <a:srgbClr val="00FF00"/>
                </a:solidFill>
              </a:rPr>
              <a:t>Addition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Subtraction</a:t>
            </a:r>
            <a:r>
              <a:rPr lang="en-US" sz="4000" dirty="0"/>
              <a:t> Properties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C000"/>
                </a:solidFill>
              </a:rPr>
              <a:t>An </a:t>
            </a:r>
            <a:r>
              <a:rPr lang="en-US" altLang="en-US" b="1" u="sng" smtClean="0">
                <a:solidFill>
                  <a:srgbClr val="00FF00"/>
                </a:solidFill>
              </a:rPr>
              <a:t>addition property</a:t>
            </a:r>
            <a:r>
              <a:rPr lang="en-US" altLang="en-US" b="1" smtClean="0">
                <a:solidFill>
                  <a:srgbClr val="00FF00"/>
                </a:solidFill>
              </a:rPr>
              <a:t> </a:t>
            </a:r>
            <a:r>
              <a:rPr lang="en-US" altLang="en-US" smtClean="0">
                <a:solidFill>
                  <a:srgbClr val="FFC000"/>
                </a:solidFill>
              </a:rPr>
              <a:t>is used when the segments or angles in the conclusion are </a:t>
            </a:r>
            <a:r>
              <a:rPr lang="en-US" altLang="en-US" b="1" i="1" smtClean="0">
                <a:solidFill>
                  <a:srgbClr val="FFC000"/>
                </a:solidFill>
              </a:rPr>
              <a:t>greater than</a:t>
            </a:r>
            <a:r>
              <a:rPr lang="en-US" altLang="en-US" smtClean="0">
                <a:solidFill>
                  <a:srgbClr val="FFC000"/>
                </a:solidFill>
              </a:rPr>
              <a:t> those in the given information</a:t>
            </a:r>
          </a:p>
          <a:p>
            <a:pPr eaLnBrk="1" hangingPunct="1"/>
            <a:r>
              <a:rPr lang="en-US" altLang="en-US" smtClean="0">
                <a:solidFill>
                  <a:srgbClr val="FFC000"/>
                </a:solidFill>
              </a:rPr>
              <a:t>A </a:t>
            </a:r>
            <a:r>
              <a:rPr lang="en-US" altLang="en-US" b="1" u="sng" smtClean="0">
                <a:solidFill>
                  <a:srgbClr val="FF0000"/>
                </a:solidFill>
              </a:rPr>
              <a:t>subtraction property</a:t>
            </a:r>
            <a:r>
              <a:rPr lang="en-US" altLang="en-US" b="1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C000"/>
                </a:solidFill>
              </a:rPr>
              <a:t>is used when the segments or angles in the conclusion are </a:t>
            </a:r>
            <a:r>
              <a:rPr lang="en-US" altLang="en-US" b="1" i="1" smtClean="0">
                <a:solidFill>
                  <a:srgbClr val="FFC000"/>
                </a:solidFill>
              </a:rPr>
              <a:t>smaller than</a:t>
            </a:r>
            <a:r>
              <a:rPr lang="en-US" altLang="en-US" smtClean="0">
                <a:solidFill>
                  <a:srgbClr val="FFC000"/>
                </a:solidFill>
              </a:rPr>
              <a:t> those in the given information.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7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-17463" y="228600"/>
            <a:ext cx="9067801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002060"/>
                </a:solidFill>
              </a:rPr>
              <a:t>Theorem:  If a segment is added to two congruent segments, the sums are congruent.  </a:t>
            </a:r>
            <a:r>
              <a:rPr lang="en-US" altLang="en-US" sz="2600" b="1">
                <a:solidFill>
                  <a:srgbClr val="00FF00"/>
                </a:solidFill>
              </a:rPr>
              <a:t>(Addition Property)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8153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Given: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Conclusion: 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12096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55530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4572000" y="5832475"/>
            <a:ext cx="4267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5.  If two segments have the same measure then they are congruent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04800" y="5832475"/>
            <a:ext cx="4267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5.  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4572000" y="5276850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4.  Addition of Segments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304800" y="5276850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4.  PR = QS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572000" y="4721225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3.  Additive Property of Equality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04800" y="4721225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3.  PQ + QR = RS + QR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572000" y="4081463"/>
            <a:ext cx="4267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2.  If two segments are congruent, then they have the same measure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304800" y="4081463"/>
            <a:ext cx="4267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2.  PQ = RS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572000" y="3527425"/>
            <a:ext cx="4267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1.  Given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304800" y="3527425"/>
            <a:ext cx="4267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1.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572000" y="2971800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Reasons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04800" y="2971800"/>
            <a:ext cx="42672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Statements</a:t>
            </a:r>
          </a:p>
        </p:txBody>
      </p:sp>
      <p:sp>
        <p:nvSpPr>
          <p:cNvPr id="43026" name="Line 30"/>
          <p:cNvSpPr>
            <a:spLocks noChangeShapeType="1"/>
          </p:cNvSpPr>
          <p:nvPr/>
        </p:nvSpPr>
        <p:spPr bwMode="auto">
          <a:xfrm>
            <a:off x="304800" y="2971800"/>
            <a:ext cx="853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31"/>
          <p:cNvSpPr>
            <a:spLocks noChangeShapeType="1"/>
          </p:cNvSpPr>
          <p:nvPr/>
        </p:nvSpPr>
        <p:spPr bwMode="auto">
          <a:xfrm>
            <a:off x="304800" y="3527425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32"/>
          <p:cNvSpPr>
            <a:spLocks noChangeShapeType="1"/>
          </p:cNvSpPr>
          <p:nvPr/>
        </p:nvSpPr>
        <p:spPr bwMode="auto">
          <a:xfrm>
            <a:off x="304800" y="4081463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33"/>
          <p:cNvSpPr>
            <a:spLocks noChangeShapeType="1"/>
          </p:cNvSpPr>
          <p:nvPr/>
        </p:nvSpPr>
        <p:spPr bwMode="auto">
          <a:xfrm>
            <a:off x="304800" y="4721225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34"/>
          <p:cNvSpPr>
            <a:spLocks noChangeShapeType="1"/>
          </p:cNvSpPr>
          <p:nvPr/>
        </p:nvSpPr>
        <p:spPr bwMode="auto">
          <a:xfrm>
            <a:off x="304800" y="527685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35"/>
          <p:cNvSpPr>
            <a:spLocks noChangeShapeType="1"/>
          </p:cNvSpPr>
          <p:nvPr/>
        </p:nvSpPr>
        <p:spPr bwMode="auto">
          <a:xfrm>
            <a:off x="304800" y="5832475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37"/>
          <p:cNvSpPr>
            <a:spLocks noChangeShapeType="1"/>
          </p:cNvSpPr>
          <p:nvPr/>
        </p:nvSpPr>
        <p:spPr bwMode="auto">
          <a:xfrm>
            <a:off x="304800" y="6472238"/>
            <a:ext cx="853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38"/>
          <p:cNvSpPr>
            <a:spLocks noChangeShapeType="1"/>
          </p:cNvSpPr>
          <p:nvPr/>
        </p:nvSpPr>
        <p:spPr bwMode="auto">
          <a:xfrm>
            <a:off x="304800" y="2971800"/>
            <a:ext cx="0" cy="3500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39"/>
          <p:cNvSpPr>
            <a:spLocks noChangeShapeType="1"/>
          </p:cNvSpPr>
          <p:nvPr/>
        </p:nvSpPr>
        <p:spPr bwMode="auto">
          <a:xfrm>
            <a:off x="4572000" y="2971800"/>
            <a:ext cx="0" cy="3500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40"/>
          <p:cNvSpPr>
            <a:spLocks noChangeShapeType="1"/>
          </p:cNvSpPr>
          <p:nvPr/>
        </p:nvSpPr>
        <p:spPr bwMode="auto">
          <a:xfrm>
            <a:off x="8839200" y="2971800"/>
            <a:ext cx="0" cy="3500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60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1152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98" name="Line 82"/>
          <p:cNvSpPr>
            <a:spLocks noChangeShapeType="1"/>
          </p:cNvSpPr>
          <p:nvPr/>
        </p:nvSpPr>
        <p:spPr bwMode="auto">
          <a:xfrm>
            <a:off x="3124200" y="1752600"/>
            <a:ext cx="3124200" cy="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>
            <a:off x="5257800" y="1600200"/>
            <a:ext cx="3048000" cy="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4114800" y="1828800"/>
            <a:ext cx="0" cy="304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7315200" y="1828800"/>
            <a:ext cx="0" cy="304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3" name="AutoShape 87"/>
          <p:cNvSpPr>
            <a:spLocks noChangeArrowheads="1"/>
          </p:cNvSpPr>
          <p:nvPr/>
        </p:nvSpPr>
        <p:spPr bwMode="auto">
          <a:xfrm>
            <a:off x="5257800" y="1905000"/>
            <a:ext cx="990600" cy="762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38188" y="3505200"/>
            <a:ext cx="1828800" cy="703263"/>
            <a:chOff x="465" y="2208"/>
            <a:chExt cx="1152" cy="443"/>
          </a:xfrm>
        </p:grpSpPr>
        <p:sp>
          <p:nvSpPr>
            <p:cNvPr id="43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5" y="2208"/>
              <a:ext cx="1152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Rectangle 5"/>
            <p:cNvSpPr>
              <a:spLocks noChangeArrowheads="1"/>
            </p:cNvSpPr>
            <p:nvPr/>
          </p:nvSpPr>
          <p:spPr bwMode="auto">
            <a:xfrm>
              <a:off x="597" y="2349"/>
              <a:ext cx="25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100">
                  <a:latin typeface="Times New Roman" pitchFamily="18" charset="0"/>
                </a:rPr>
                <a:t>PQ </a:t>
              </a:r>
              <a:endParaRPr lang="en-US" altLang="en-US"/>
            </a:p>
          </p:txBody>
        </p:sp>
        <p:sp>
          <p:nvSpPr>
            <p:cNvPr id="43053" name="Freeform 6"/>
            <p:cNvSpPr>
              <a:spLocks/>
            </p:cNvSpPr>
            <p:nvPr/>
          </p:nvSpPr>
          <p:spPr bwMode="auto">
            <a:xfrm>
              <a:off x="597" y="2331"/>
              <a:ext cx="265" cy="0"/>
            </a:xfrm>
            <a:custGeom>
              <a:avLst/>
              <a:gdLst>
                <a:gd name="T0" fmla="*/ 0 w 28"/>
                <a:gd name="T1" fmla="*/ 265 w 28"/>
                <a:gd name="T2" fmla="*/ 256 w 2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8">
                  <a:moveTo>
                    <a:pt x="0" y="0"/>
                  </a:moveTo>
                  <a:lnTo>
                    <a:pt x="28" y="0"/>
                  </a:lnTo>
                  <a:lnTo>
                    <a:pt x="2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Rectangle 7"/>
            <p:cNvSpPr>
              <a:spLocks noChangeArrowheads="1"/>
            </p:cNvSpPr>
            <p:nvPr/>
          </p:nvSpPr>
          <p:spPr bwMode="auto">
            <a:xfrm>
              <a:off x="871" y="2349"/>
              <a:ext cx="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100">
                  <a:latin typeface="Symbol" pitchFamily="18" charset="2"/>
                </a:rPr>
                <a:t>@</a:t>
              </a:r>
              <a:endParaRPr lang="en-US" altLang="en-US"/>
            </a:p>
          </p:txBody>
        </p:sp>
        <p:sp>
          <p:nvSpPr>
            <p:cNvPr id="43055" name="Rectangle 8"/>
            <p:cNvSpPr>
              <a:spLocks noChangeArrowheads="1"/>
            </p:cNvSpPr>
            <p:nvPr/>
          </p:nvSpPr>
          <p:spPr bwMode="auto">
            <a:xfrm>
              <a:off x="975" y="2349"/>
              <a:ext cx="4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100">
                  <a:latin typeface="Times New Roman" pitchFamily="18" charset="0"/>
                </a:rPr>
                <a:t> </a:t>
              </a:r>
              <a:endParaRPr lang="en-US" altLang="en-US"/>
            </a:p>
          </p:txBody>
        </p:sp>
        <p:sp>
          <p:nvSpPr>
            <p:cNvPr id="43056" name="Rectangle 9"/>
            <p:cNvSpPr>
              <a:spLocks noChangeArrowheads="1"/>
            </p:cNvSpPr>
            <p:nvPr/>
          </p:nvSpPr>
          <p:spPr bwMode="auto">
            <a:xfrm>
              <a:off x="1022" y="2349"/>
              <a:ext cx="20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100">
                  <a:latin typeface="Times New Roman" pitchFamily="18" charset="0"/>
                </a:rPr>
                <a:t>RS</a:t>
              </a:r>
              <a:endParaRPr lang="en-US" altLang="en-US"/>
            </a:p>
          </p:txBody>
        </p:sp>
        <p:sp>
          <p:nvSpPr>
            <p:cNvPr id="43057" name="Freeform 10"/>
            <p:cNvSpPr>
              <a:spLocks/>
            </p:cNvSpPr>
            <p:nvPr/>
          </p:nvSpPr>
          <p:spPr bwMode="auto">
            <a:xfrm>
              <a:off x="1022" y="2331"/>
              <a:ext cx="198" cy="0"/>
            </a:xfrm>
            <a:custGeom>
              <a:avLst/>
              <a:gdLst>
                <a:gd name="T0" fmla="*/ 0 w 21"/>
                <a:gd name="T1" fmla="*/ 198 w 21"/>
                <a:gd name="T2" fmla="*/ 189 w 2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lnTo>
                    <a:pt x="21" y="0"/>
                  </a:lnTo>
                  <a:lnTo>
                    <a:pt x="2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3"/>
          <p:cNvGrpSpPr>
            <a:grpSpLocks noChangeAspect="1"/>
          </p:cNvGrpSpPr>
          <p:nvPr/>
        </p:nvGrpSpPr>
        <p:grpSpPr bwMode="auto">
          <a:xfrm>
            <a:off x="685800" y="5867400"/>
            <a:ext cx="1219200" cy="603250"/>
            <a:chOff x="432" y="3696"/>
            <a:chExt cx="768" cy="380"/>
          </a:xfrm>
        </p:grpSpPr>
        <p:sp>
          <p:nvSpPr>
            <p:cNvPr id="43044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32" y="3696"/>
              <a:ext cx="768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Rectangle 14"/>
            <p:cNvSpPr>
              <a:spLocks noChangeArrowheads="1"/>
            </p:cNvSpPr>
            <p:nvPr/>
          </p:nvSpPr>
          <p:spPr bwMode="auto">
            <a:xfrm>
              <a:off x="545" y="3810"/>
              <a:ext cx="23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</a:rPr>
                <a:t>PR </a:t>
              </a:r>
              <a:endParaRPr lang="en-US" altLang="en-US" sz="2000"/>
            </a:p>
          </p:txBody>
        </p:sp>
        <p:sp>
          <p:nvSpPr>
            <p:cNvPr id="43046" name="Freeform 15"/>
            <p:cNvSpPr>
              <a:spLocks/>
            </p:cNvSpPr>
            <p:nvPr/>
          </p:nvSpPr>
          <p:spPr bwMode="auto">
            <a:xfrm>
              <a:off x="545" y="3801"/>
              <a:ext cx="218" cy="0"/>
            </a:xfrm>
            <a:custGeom>
              <a:avLst/>
              <a:gdLst>
                <a:gd name="T0" fmla="*/ 0 w 27"/>
                <a:gd name="T1" fmla="*/ 218 w 27"/>
                <a:gd name="T2" fmla="*/ 210 w 27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7">
                  <a:moveTo>
                    <a:pt x="0" y="0"/>
                  </a:moveTo>
                  <a:lnTo>
                    <a:pt x="27" y="0"/>
                  </a:lnTo>
                  <a:lnTo>
                    <a:pt x="2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Rectangle 16"/>
            <p:cNvSpPr>
              <a:spLocks noChangeArrowheads="1"/>
            </p:cNvSpPr>
            <p:nvPr/>
          </p:nvSpPr>
          <p:spPr bwMode="auto">
            <a:xfrm>
              <a:off x="772" y="3817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Symbol" pitchFamily="18" charset="2"/>
                </a:rPr>
                <a:t>@</a:t>
              </a:r>
              <a:endParaRPr lang="en-US" altLang="en-US" sz="2000"/>
            </a:p>
          </p:txBody>
        </p:sp>
        <p:sp>
          <p:nvSpPr>
            <p:cNvPr id="43048" name="Rectangle 17"/>
            <p:cNvSpPr>
              <a:spLocks noChangeArrowheads="1"/>
            </p:cNvSpPr>
            <p:nvPr/>
          </p:nvSpPr>
          <p:spPr bwMode="auto">
            <a:xfrm>
              <a:off x="860" y="3817"/>
              <a:ext cx="4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</a:rPr>
                <a:t> </a:t>
              </a:r>
              <a:endParaRPr lang="en-US" altLang="en-US" sz="2000"/>
            </a:p>
          </p:txBody>
        </p:sp>
        <p:sp>
          <p:nvSpPr>
            <p:cNvPr id="43049" name="Rectangle 18"/>
            <p:cNvSpPr>
              <a:spLocks noChangeArrowheads="1"/>
            </p:cNvSpPr>
            <p:nvPr/>
          </p:nvSpPr>
          <p:spPr bwMode="auto">
            <a:xfrm>
              <a:off x="901" y="3810"/>
              <a:ext cx="2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</a:rPr>
                <a:t>QS</a:t>
              </a:r>
              <a:endParaRPr lang="en-US" altLang="en-US" sz="2000"/>
            </a:p>
          </p:txBody>
        </p:sp>
        <p:sp>
          <p:nvSpPr>
            <p:cNvPr id="43050" name="Freeform 19"/>
            <p:cNvSpPr>
              <a:spLocks/>
            </p:cNvSpPr>
            <p:nvPr/>
          </p:nvSpPr>
          <p:spPr bwMode="auto">
            <a:xfrm>
              <a:off x="901" y="3801"/>
              <a:ext cx="178" cy="0"/>
            </a:xfrm>
            <a:custGeom>
              <a:avLst/>
              <a:gdLst>
                <a:gd name="T0" fmla="*/ 0 w 22"/>
                <a:gd name="T1" fmla="*/ 178 w 22"/>
                <a:gd name="T2" fmla="*/ 170 w 22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2">
                  <a:moveTo>
                    <a:pt x="0" y="0"/>
                  </a:moveTo>
                  <a:lnTo>
                    <a:pt x="22" y="0"/>
                  </a:lnTo>
                  <a:lnTo>
                    <a:pt x="21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49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3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3" grpId="0"/>
      <p:bldP spid="34840" grpId="0"/>
      <p:bldP spid="34839" grpId="0"/>
      <p:bldP spid="34838" grpId="0"/>
      <p:bldP spid="34837" grpId="0"/>
      <p:bldP spid="34836" grpId="0"/>
      <p:bldP spid="34835" grpId="0"/>
      <p:bldP spid="34898" grpId="0" animBg="1"/>
      <p:bldP spid="34899" grpId="0" animBg="1"/>
      <p:bldP spid="34901" grpId="0" animBg="1"/>
      <p:bldP spid="34902" grpId="0" animBg="1"/>
      <p:bldP spid="3490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4"/>
          <p:cNvSpPr txBox="1">
            <a:spLocks noChangeArrowheads="1"/>
          </p:cNvSpPr>
          <p:nvPr/>
        </p:nvSpPr>
        <p:spPr bwMode="auto">
          <a:xfrm>
            <a:off x="304800" y="1143000"/>
            <a:ext cx="8229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Given: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Conclusion: </a:t>
            </a:r>
          </a:p>
        </p:txBody>
      </p:sp>
      <p:pic>
        <p:nvPicPr>
          <p:cNvPr id="35903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15240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04" name="Picture 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1371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35052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942" name="Group 102"/>
          <p:cNvGraphicFramePr>
            <a:graphicFrameLocks noGrp="1"/>
          </p:cNvGraphicFramePr>
          <p:nvPr/>
        </p:nvGraphicFramePr>
        <p:xfrm>
          <a:off x="457200" y="2819400"/>
          <a:ext cx="8305800" cy="3276600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8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928" name="Picture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08388"/>
            <a:ext cx="25908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30" name="Picture 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14875"/>
            <a:ext cx="2819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40" name="Line 100"/>
          <p:cNvSpPr>
            <a:spLocks noChangeShapeType="1"/>
          </p:cNvSpPr>
          <p:nvPr/>
        </p:nvSpPr>
        <p:spPr bwMode="auto">
          <a:xfrm>
            <a:off x="4419600" y="2438400"/>
            <a:ext cx="2438400" cy="0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1" name="Line 101"/>
          <p:cNvSpPr>
            <a:spLocks noChangeShapeType="1"/>
          </p:cNvSpPr>
          <p:nvPr/>
        </p:nvSpPr>
        <p:spPr bwMode="auto">
          <a:xfrm>
            <a:off x="5105400" y="2590800"/>
            <a:ext cx="2514600" cy="0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Text Box 105"/>
          <p:cNvSpPr txBox="1">
            <a:spLocks noChangeArrowheads="1"/>
          </p:cNvSpPr>
          <p:nvPr/>
        </p:nvSpPr>
        <p:spPr bwMode="auto">
          <a:xfrm>
            <a:off x="304800" y="1524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</a:rPr>
              <a:t>How to use this theorem in a proof: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4922838"/>
            <a:ext cx="38862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2.  If a segment is subtracted from congruent segments, then the resulting segments are congruent.  (Subtraction)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3886200"/>
            <a:ext cx="3810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1. 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Given</a:t>
            </a:r>
            <a:endParaRPr lang="en-US" sz="3600" dirty="0">
              <a:cs typeface="+mn-cs"/>
            </a:endParaRPr>
          </a:p>
        </p:txBody>
      </p:sp>
      <p:sp>
        <p:nvSpPr>
          <p:cNvPr id="16" name="AutoShape 87"/>
          <p:cNvSpPr>
            <a:spLocks noChangeArrowheads="1"/>
          </p:cNvSpPr>
          <p:nvPr/>
        </p:nvSpPr>
        <p:spPr bwMode="auto">
          <a:xfrm>
            <a:off x="5227638" y="1905000"/>
            <a:ext cx="1554162" cy="76200"/>
          </a:xfrm>
          <a:prstGeom prst="leftRightArrow">
            <a:avLst>
              <a:gd name="adj1" fmla="val 50000"/>
              <a:gd name="adj2" fmla="val 259952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495800" y="2057400"/>
            <a:ext cx="609600" cy="369888"/>
            <a:chOff x="4495800" y="2057400"/>
            <a:chExt cx="609600" cy="369332"/>
          </a:xfrm>
        </p:grpSpPr>
        <p:sp>
          <p:nvSpPr>
            <p:cNvPr id="44064" name="Line 103"/>
            <p:cNvSpPr>
              <a:spLocks noChangeShapeType="1"/>
            </p:cNvSpPr>
            <p:nvPr/>
          </p:nvSpPr>
          <p:spPr bwMode="auto">
            <a:xfrm>
              <a:off x="4495800" y="2133600"/>
              <a:ext cx="609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TextBox 3"/>
            <p:cNvSpPr txBox="1">
              <a:spLocks noChangeArrowheads="1"/>
            </p:cNvSpPr>
            <p:nvPr/>
          </p:nvSpPr>
          <p:spPr bwMode="auto">
            <a:xfrm>
              <a:off x="4648200" y="2057400"/>
              <a:ext cx="22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?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858000" y="2057400"/>
            <a:ext cx="609600" cy="369888"/>
            <a:chOff x="6858000" y="2057400"/>
            <a:chExt cx="609600" cy="369332"/>
          </a:xfrm>
        </p:grpSpPr>
        <p:sp>
          <p:nvSpPr>
            <p:cNvPr id="44062" name="Line 104"/>
            <p:cNvSpPr>
              <a:spLocks noChangeShapeType="1"/>
            </p:cNvSpPr>
            <p:nvPr/>
          </p:nvSpPr>
          <p:spPr bwMode="auto">
            <a:xfrm>
              <a:off x="6858000" y="2133600"/>
              <a:ext cx="609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TextBox 17"/>
            <p:cNvSpPr txBox="1">
              <a:spLocks noChangeArrowheads="1"/>
            </p:cNvSpPr>
            <p:nvPr/>
          </p:nvSpPr>
          <p:spPr bwMode="auto">
            <a:xfrm>
              <a:off x="7010400" y="2057400"/>
              <a:ext cx="22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0" grpId="0" animBg="1"/>
      <p:bldP spid="35941" grpId="0" animBg="1"/>
      <p:bldP spid="2" grpId="0"/>
      <p:bldP spid="3" grpId="0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Multiplication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segments (or angles) are congruent, then their like multiples are congruent.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smtClean="0">
                <a:solidFill>
                  <a:srgbClr val="FF0000"/>
                </a:solidFill>
              </a:rPr>
              <a:t>Example:</a:t>
            </a:r>
            <a:r>
              <a:rPr lang="en-US" altLang="en-US" sz="2400" smtClean="0">
                <a:solidFill>
                  <a:srgbClr val="000000"/>
                </a:solidFill>
              </a:rPr>
              <a:t>  If B, C, F, and G are trisection points and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      then                        by the Multiplication Property.</a:t>
            </a:r>
          </a:p>
        </p:txBody>
      </p:sp>
      <p:grpSp>
        <p:nvGrpSpPr>
          <p:cNvPr id="45060" name="Group 9"/>
          <p:cNvGrpSpPr>
            <a:grpSpLocks/>
          </p:cNvGrpSpPr>
          <p:nvPr/>
        </p:nvGrpSpPr>
        <p:grpSpPr bwMode="auto">
          <a:xfrm>
            <a:off x="990600" y="3352800"/>
            <a:ext cx="2495550" cy="209550"/>
            <a:chOff x="990600" y="3352800"/>
            <a:chExt cx="2495550" cy="209550"/>
          </a:xfrm>
        </p:grpSpPr>
        <p:grpSp>
          <p:nvGrpSpPr>
            <p:cNvPr id="45092" name="Group 3"/>
            <p:cNvGrpSpPr>
              <a:grpSpLocks/>
            </p:cNvGrpSpPr>
            <p:nvPr/>
          </p:nvGrpSpPr>
          <p:grpSpPr bwMode="auto">
            <a:xfrm>
              <a:off x="990600" y="3352800"/>
              <a:ext cx="2495550" cy="209550"/>
              <a:chOff x="5867400" y="2971800"/>
              <a:chExt cx="2495550" cy="209550"/>
            </a:xfrm>
          </p:grpSpPr>
          <p:graphicFrame>
            <p:nvGraphicFramePr>
              <p:cNvPr id="45094" name="Object 4"/>
              <p:cNvGraphicFramePr>
                <a:graphicFrameLocks noChangeAspect="1"/>
              </p:cNvGraphicFramePr>
              <p:nvPr/>
            </p:nvGraphicFramePr>
            <p:xfrm>
              <a:off x="5867400" y="2971800"/>
              <a:ext cx="20955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8" name="Equation" r:id="rId3" imgW="114102" imgH="114102" progId="Equation.3">
                      <p:embed/>
                    </p:oleObj>
                  </mc:Choice>
                  <mc:Fallback>
                    <p:oleObj name="Equation" r:id="rId3" imgW="114102" imgH="114102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2971800"/>
                            <a:ext cx="20955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095" name="Object 5"/>
              <p:cNvGraphicFramePr>
                <a:graphicFrameLocks noChangeAspect="1"/>
              </p:cNvGraphicFramePr>
              <p:nvPr/>
            </p:nvGraphicFramePr>
            <p:xfrm>
              <a:off x="8153400" y="2971800"/>
              <a:ext cx="20955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99" name="Equation" r:id="rId5" imgW="114102" imgH="114102" progId="Equation.3">
                      <p:embed/>
                    </p:oleObj>
                  </mc:Choice>
                  <mc:Fallback>
                    <p:oleObj name="Equation" r:id="rId5" imgW="114102" imgH="114102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3400" y="2971800"/>
                            <a:ext cx="20955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5096" name="Straight Connector 6"/>
              <p:cNvCxnSpPr>
                <a:cxnSpLocks noChangeShapeType="1"/>
              </p:cNvCxnSpPr>
              <p:nvPr/>
            </p:nvCxnSpPr>
            <p:spPr bwMode="auto">
              <a:xfrm>
                <a:off x="5943600" y="3048000"/>
                <a:ext cx="2286000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graphicFrame>
            <p:nvGraphicFramePr>
              <p:cNvPr id="45097" name="Object 7"/>
              <p:cNvGraphicFramePr>
                <a:graphicFrameLocks noChangeAspect="1"/>
              </p:cNvGraphicFramePr>
              <p:nvPr/>
            </p:nvGraphicFramePr>
            <p:xfrm>
              <a:off x="6553200" y="2971800"/>
              <a:ext cx="22860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00" name="Equation" r:id="rId7" imgW="114102" imgH="114102" progId="Equation.3">
                      <p:embed/>
                    </p:oleObj>
                  </mc:Choice>
                  <mc:Fallback>
                    <p:oleObj name="Equation" r:id="rId7" imgW="114102" imgH="114102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53200" y="2971800"/>
                            <a:ext cx="22860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093" name="Object 8"/>
            <p:cNvGraphicFramePr>
              <a:graphicFrameLocks noChangeAspect="1"/>
            </p:cNvGraphicFramePr>
            <p:nvPr/>
          </p:nvGraphicFramePr>
          <p:xfrm>
            <a:off x="2438400" y="3352800"/>
            <a:ext cx="2857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01" name="Equation" r:id="rId9" imgW="114102" imgH="114102" progId="Equation.3">
                    <p:embed/>
                  </p:oleObj>
                </mc:Choice>
                <mc:Fallback>
                  <p:oleObj name="Equation" r:id="rId9" imgW="114102" imgH="114102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3352800"/>
                          <a:ext cx="2857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061" name="Group 10"/>
          <p:cNvGrpSpPr>
            <a:grpSpLocks/>
          </p:cNvGrpSpPr>
          <p:nvPr/>
        </p:nvGrpSpPr>
        <p:grpSpPr bwMode="auto">
          <a:xfrm>
            <a:off x="5334000" y="3352800"/>
            <a:ext cx="2495550" cy="209550"/>
            <a:chOff x="990600" y="3352800"/>
            <a:chExt cx="2495550" cy="209550"/>
          </a:xfrm>
        </p:grpSpPr>
        <p:grpSp>
          <p:nvGrpSpPr>
            <p:cNvPr id="45086" name="Group 3"/>
            <p:cNvGrpSpPr>
              <a:grpSpLocks/>
            </p:cNvGrpSpPr>
            <p:nvPr/>
          </p:nvGrpSpPr>
          <p:grpSpPr bwMode="auto">
            <a:xfrm>
              <a:off x="990600" y="3352800"/>
              <a:ext cx="2495550" cy="209550"/>
              <a:chOff x="5867400" y="2971800"/>
              <a:chExt cx="2495550" cy="209550"/>
            </a:xfrm>
          </p:grpSpPr>
          <p:graphicFrame>
            <p:nvGraphicFramePr>
              <p:cNvPr id="45088" name="Object 13"/>
              <p:cNvGraphicFramePr>
                <a:graphicFrameLocks noChangeAspect="1"/>
              </p:cNvGraphicFramePr>
              <p:nvPr/>
            </p:nvGraphicFramePr>
            <p:xfrm>
              <a:off x="5867400" y="2971800"/>
              <a:ext cx="20955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02" name="Equation" r:id="rId11" imgW="114102" imgH="114102" progId="Equation.3">
                      <p:embed/>
                    </p:oleObj>
                  </mc:Choice>
                  <mc:Fallback>
                    <p:oleObj name="Equation" r:id="rId11" imgW="114102" imgH="114102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2971800"/>
                            <a:ext cx="20955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089" name="Object 14"/>
              <p:cNvGraphicFramePr>
                <a:graphicFrameLocks noChangeAspect="1"/>
              </p:cNvGraphicFramePr>
              <p:nvPr/>
            </p:nvGraphicFramePr>
            <p:xfrm>
              <a:off x="8153400" y="2971800"/>
              <a:ext cx="20955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03" name="Equation" r:id="rId12" imgW="114102" imgH="114102" progId="Equation.3">
                      <p:embed/>
                    </p:oleObj>
                  </mc:Choice>
                  <mc:Fallback>
                    <p:oleObj name="Equation" r:id="rId12" imgW="114102" imgH="114102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3400" y="2971800"/>
                            <a:ext cx="20955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5090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5943600" y="3048000"/>
                <a:ext cx="2286000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graphicFrame>
            <p:nvGraphicFramePr>
              <p:cNvPr id="45091" name="Object 16"/>
              <p:cNvGraphicFramePr>
                <a:graphicFrameLocks noChangeAspect="1"/>
              </p:cNvGraphicFramePr>
              <p:nvPr/>
            </p:nvGraphicFramePr>
            <p:xfrm>
              <a:off x="6553200" y="2971800"/>
              <a:ext cx="228600" cy="20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04" name="Equation" r:id="rId13" imgW="114102" imgH="114102" progId="Equation.3">
                      <p:embed/>
                    </p:oleObj>
                  </mc:Choice>
                  <mc:Fallback>
                    <p:oleObj name="Equation" r:id="rId13" imgW="114102" imgH="114102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53200" y="2971800"/>
                            <a:ext cx="228600" cy="209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087" name="Object 12"/>
            <p:cNvGraphicFramePr>
              <a:graphicFrameLocks noChangeAspect="1"/>
            </p:cNvGraphicFramePr>
            <p:nvPr/>
          </p:nvGraphicFramePr>
          <p:xfrm>
            <a:off x="2438400" y="3352800"/>
            <a:ext cx="2857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05" name="Equation" r:id="rId14" imgW="114102" imgH="114102" progId="Equation.3">
                    <p:embed/>
                  </p:oleObj>
                </mc:Choice>
                <mc:Fallback>
                  <p:oleObj name="Equation" r:id="rId14" imgW="114102" imgH="114102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3352800"/>
                          <a:ext cx="2857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2" name="TextBox 17"/>
          <p:cNvSpPr txBox="1">
            <a:spLocks noChangeArrowheads="1"/>
          </p:cNvSpPr>
          <p:nvPr/>
        </p:nvSpPr>
        <p:spPr bwMode="auto">
          <a:xfrm>
            <a:off x="9144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5063" name="TextBox 18"/>
          <p:cNvSpPr txBox="1">
            <a:spLocks noChangeArrowheads="1"/>
          </p:cNvSpPr>
          <p:nvPr/>
        </p:nvSpPr>
        <p:spPr bwMode="auto">
          <a:xfrm>
            <a:off x="16002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064" name="TextBox 19"/>
          <p:cNvSpPr txBox="1">
            <a:spLocks noChangeArrowheads="1"/>
          </p:cNvSpPr>
          <p:nvPr/>
        </p:nvSpPr>
        <p:spPr bwMode="auto">
          <a:xfrm>
            <a:off x="23622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5065" name="TextBox 20"/>
          <p:cNvSpPr txBox="1">
            <a:spLocks noChangeArrowheads="1"/>
          </p:cNvSpPr>
          <p:nvPr/>
        </p:nvSpPr>
        <p:spPr bwMode="auto">
          <a:xfrm>
            <a:off x="32004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5066" name="TextBox 21"/>
          <p:cNvSpPr txBox="1">
            <a:spLocks noChangeArrowheads="1"/>
          </p:cNvSpPr>
          <p:nvPr/>
        </p:nvSpPr>
        <p:spPr bwMode="auto">
          <a:xfrm>
            <a:off x="52578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45067" name="TextBox 22"/>
          <p:cNvSpPr txBox="1">
            <a:spLocks noChangeArrowheads="1"/>
          </p:cNvSpPr>
          <p:nvPr/>
        </p:nvSpPr>
        <p:spPr bwMode="auto">
          <a:xfrm>
            <a:off x="59436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45068" name="TextBox 23"/>
          <p:cNvSpPr txBox="1">
            <a:spLocks noChangeArrowheads="1"/>
          </p:cNvSpPr>
          <p:nvPr/>
        </p:nvSpPr>
        <p:spPr bwMode="auto">
          <a:xfrm>
            <a:off x="67056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45069" name="TextBox 24"/>
          <p:cNvSpPr txBox="1">
            <a:spLocks noChangeArrowheads="1"/>
          </p:cNvSpPr>
          <p:nvPr/>
        </p:nvSpPr>
        <p:spPr bwMode="auto">
          <a:xfrm>
            <a:off x="74676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934200" y="4191000"/>
          <a:ext cx="1376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16" imgW="647700" imgH="241300" progId="Equation.3">
                  <p:embed/>
                </p:oleObj>
              </mc:Choice>
              <mc:Fallback>
                <p:oleObj name="Equation" r:id="rId16" imgW="647700" imgH="241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91000"/>
                        <a:ext cx="13763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676400" y="4953000"/>
          <a:ext cx="129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18" imgW="647419" imgH="203112" progId="Equation.3">
                  <p:embed/>
                </p:oleObj>
              </mc:Choice>
              <mc:Fallback>
                <p:oleObj name="Equation" r:id="rId18" imgW="647419" imgH="20311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1295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16764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4384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198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818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/>
          <p:cNvCxnSpPr>
            <a:endCxn id="28" idx="0"/>
          </p:cNvCxnSpPr>
          <p:nvPr/>
        </p:nvCxnSpPr>
        <p:spPr>
          <a:xfrm>
            <a:off x="1066800" y="3352800"/>
            <a:ext cx="6858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0200" y="3352800"/>
            <a:ext cx="6858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 rot="5400000" flipV="1">
            <a:off x="2072481" y="1966119"/>
            <a:ext cx="274638" cy="22860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Left Brace 35"/>
          <p:cNvSpPr/>
          <p:nvPr/>
        </p:nvSpPr>
        <p:spPr>
          <a:xfrm rot="5400000" flipV="1">
            <a:off x="6415881" y="1966119"/>
            <a:ext cx="274638" cy="22860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3716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098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718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12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5532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15200" y="3200400"/>
            <a:ext cx="0" cy="457200"/>
          </a:xfrm>
          <a:prstGeom prst="line">
            <a:avLst/>
          </a:prstGeom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2955109">
            <a:off x="4138613" y="2679700"/>
            <a:ext cx="1797050" cy="1651000"/>
          </a:xfrm>
          <a:prstGeom prst="arc">
            <a:avLst>
              <a:gd name="adj1" fmla="val 16829040"/>
              <a:gd name="adj2" fmla="val 20306061"/>
            </a:avLst>
          </a:prstGeom>
          <a:solidFill>
            <a:srgbClr val="00FF00"/>
          </a:solidFill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Arc 25"/>
          <p:cNvSpPr/>
          <p:nvPr/>
        </p:nvSpPr>
        <p:spPr>
          <a:xfrm rot="2955109">
            <a:off x="693738" y="2832100"/>
            <a:ext cx="1797050" cy="1651000"/>
          </a:xfrm>
          <a:prstGeom prst="arc">
            <a:avLst>
              <a:gd name="adj1" fmla="val 16829040"/>
              <a:gd name="adj2" fmla="val 20306061"/>
            </a:avLst>
          </a:prstGeom>
          <a:solidFill>
            <a:srgbClr val="00FF00"/>
          </a:solidFill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Division Property</a:t>
            </a:r>
            <a:endParaRPr lang="en-US" dirty="0"/>
          </a:p>
        </p:txBody>
      </p:sp>
      <p:sp>
        <p:nvSpPr>
          <p:cNvPr id="4608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57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/>
              <a:t>If segments (or angles) are congruent, then their like divisions are congruent.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z="2400" smtClean="0">
              <a:solidFill>
                <a:srgbClr val="250EB2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250EB2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250EB2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250EB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smtClean="0">
                <a:solidFill>
                  <a:srgbClr val="250EB2"/>
                </a:solidFill>
              </a:rPr>
              <a:t> </a:t>
            </a:r>
          </a:p>
        </p:txBody>
      </p:sp>
      <p:grpSp>
        <p:nvGrpSpPr>
          <p:cNvPr id="46086" name="Group 14"/>
          <p:cNvGrpSpPr>
            <a:grpSpLocks/>
          </p:cNvGrpSpPr>
          <p:nvPr/>
        </p:nvGrpSpPr>
        <p:grpSpPr bwMode="auto">
          <a:xfrm>
            <a:off x="1066800" y="2514600"/>
            <a:ext cx="2362200" cy="2351088"/>
            <a:chOff x="914400" y="2743200"/>
            <a:chExt cx="2362200" cy="2350532"/>
          </a:xfrm>
        </p:grpSpPr>
        <p:cxnSp>
          <p:nvCxnSpPr>
            <p:cNvPr id="46109" name="Straight Arrow Connector 4"/>
            <p:cNvCxnSpPr>
              <a:cxnSpLocks noChangeShapeType="1"/>
            </p:cNvCxnSpPr>
            <p:nvPr/>
          </p:nvCxnSpPr>
          <p:spPr bwMode="auto">
            <a:xfrm>
              <a:off x="1371600" y="3886200"/>
              <a:ext cx="1752600" cy="9144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cxnSp>
          <p:nvCxnSpPr>
            <p:cNvPr id="46110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371600" y="2895600"/>
              <a:ext cx="1676400" cy="9906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cxnSp>
          <p:nvCxnSpPr>
            <p:cNvPr id="46111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1371600" y="3810000"/>
              <a:ext cx="1905000" cy="762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sp>
          <p:nvSpPr>
            <p:cNvPr id="46112" name="TextBox 10"/>
            <p:cNvSpPr txBox="1">
              <a:spLocks noChangeArrowheads="1"/>
            </p:cNvSpPr>
            <p:nvPr/>
          </p:nvSpPr>
          <p:spPr bwMode="auto">
            <a:xfrm>
              <a:off x="2362200" y="27432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C</a:t>
              </a:r>
            </a:p>
          </p:txBody>
        </p:sp>
        <p:sp>
          <p:nvSpPr>
            <p:cNvPr id="46113" name="TextBox 11"/>
            <p:cNvSpPr txBox="1">
              <a:spLocks noChangeArrowheads="1"/>
            </p:cNvSpPr>
            <p:nvPr/>
          </p:nvSpPr>
          <p:spPr bwMode="auto">
            <a:xfrm>
              <a:off x="2743200" y="34290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S</a:t>
              </a:r>
            </a:p>
          </p:txBody>
        </p:sp>
        <p:sp>
          <p:nvSpPr>
            <p:cNvPr id="46114" name="TextBox 12"/>
            <p:cNvSpPr txBox="1">
              <a:spLocks noChangeArrowheads="1"/>
            </p:cNvSpPr>
            <p:nvPr/>
          </p:nvSpPr>
          <p:spPr bwMode="auto">
            <a:xfrm>
              <a:off x="914400" y="37338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A</a:t>
              </a:r>
            </a:p>
          </p:txBody>
        </p:sp>
        <p:sp>
          <p:nvSpPr>
            <p:cNvPr id="46115" name="TextBox 13"/>
            <p:cNvSpPr txBox="1">
              <a:spLocks noChangeArrowheads="1"/>
            </p:cNvSpPr>
            <p:nvPr/>
          </p:nvSpPr>
          <p:spPr bwMode="auto">
            <a:xfrm>
              <a:off x="2438400" y="47244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T</a:t>
              </a:r>
            </a:p>
          </p:txBody>
        </p:sp>
      </p:grpSp>
      <p:grpSp>
        <p:nvGrpSpPr>
          <p:cNvPr id="46087" name="Group 15"/>
          <p:cNvGrpSpPr>
            <a:grpSpLocks/>
          </p:cNvGrpSpPr>
          <p:nvPr/>
        </p:nvGrpSpPr>
        <p:grpSpPr bwMode="auto">
          <a:xfrm>
            <a:off x="4495800" y="2362200"/>
            <a:ext cx="2362200" cy="2351088"/>
            <a:chOff x="914400" y="2743200"/>
            <a:chExt cx="2362200" cy="2350532"/>
          </a:xfrm>
        </p:grpSpPr>
        <p:cxnSp>
          <p:nvCxnSpPr>
            <p:cNvPr id="46102" name="Straight Arrow Connector 16"/>
            <p:cNvCxnSpPr>
              <a:cxnSpLocks noChangeShapeType="1"/>
            </p:cNvCxnSpPr>
            <p:nvPr/>
          </p:nvCxnSpPr>
          <p:spPr bwMode="auto">
            <a:xfrm>
              <a:off x="1371600" y="3886200"/>
              <a:ext cx="1752600" cy="9144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cxnSp>
          <p:nvCxnSpPr>
            <p:cNvPr id="46103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1371600" y="2895600"/>
              <a:ext cx="1676400" cy="9906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cxnSp>
          <p:nvCxnSpPr>
            <p:cNvPr id="46104" name="Straight Arrow Connector 18"/>
            <p:cNvCxnSpPr>
              <a:cxnSpLocks noChangeShapeType="1"/>
            </p:cNvCxnSpPr>
            <p:nvPr/>
          </p:nvCxnSpPr>
          <p:spPr bwMode="auto">
            <a:xfrm flipV="1">
              <a:off x="1371600" y="3810000"/>
              <a:ext cx="1905000" cy="76200"/>
            </a:xfrm>
            <a:prstGeom prst="straightConnector1">
              <a:avLst/>
            </a:prstGeom>
            <a:noFill/>
            <a:ln w="9525" algn="ctr">
              <a:solidFill>
                <a:srgbClr val="250EB2"/>
              </a:solidFill>
              <a:round/>
              <a:headEnd/>
              <a:tailEnd type="arrow" w="med" len="med"/>
            </a:ln>
          </p:spPr>
        </p:cxnSp>
        <p:sp>
          <p:nvSpPr>
            <p:cNvPr id="46105" name="TextBox 19"/>
            <p:cNvSpPr txBox="1">
              <a:spLocks noChangeArrowheads="1"/>
            </p:cNvSpPr>
            <p:nvPr/>
          </p:nvSpPr>
          <p:spPr bwMode="auto">
            <a:xfrm>
              <a:off x="2362200" y="27432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D</a:t>
              </a:r>
            </a:p>
          </p:txBody>
        </p:sp>
        <p:sp>
          <p:nvSpPr>
            <p:cNvPr id="46106" name="TextBox 20"/>
            <p:cNvSpPr txBox="1">
              <a:spLocks noChangeArrowheads="1"/>
            </p:cNvSpPr>
            <p:nvPr/>
          </p:nvSpPr>
          <p:spPr bwMode="auto">
            <a:xfrm>
              <a:off x="2743200" y="34290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Z</a:t>
              </a:r>
            </a:p>
          </p:txBody>
        </p:sp>
        <p:sp>
          <p:nvSpPr>
            <p:cNvPr id="46107" name="TextBox 21"/>
            <p:cNvSpPr txBox="1">
              <a:spLocks noChangeArrowheads="1"/>
            </p:cNvSpPr>
            <p:nvPr/>
          </p:nvSpPr>
          <p:spPr bwMode="auto">
            <a:xfrm>
              <a:off x="914400" y="37338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O</a:t>
              </a:r>
            </a:p>
          </p:txBody>
        </p:sp>
        <p:sp>
          <p:nvSpPr>
            <p:cNvPr id="46108" name="TextBox 22"/>
            <p:cNvSpPr txBox="1">
              <a:spLocks noChangeArrowheads="1"/>
            </p:cNvSpPr>
            <p:nvPr/>
          </p:nvSpPr>
          <p:spPr bwMode="auto">
            <a:xfrm>
              <a:off x="2438400" y="47244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250EB2"/>
                  </a:solidFill>
                </a:rPr>
                <a:t>G</a:t>
              </a: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1584325" y="3581400"/>
            <a:ext cx="1920875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029200" y="3429000"/>
            <a:ext cx="1920875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09800" y="3352800"/>
            <a:ext cx="304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0" y="3810000"/>
            <a:ext cx="304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0" y="3657600"/>
            <a:ext cx="304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38800" y="3200400"/>
            <a:ext cx="304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5-Point Star 37"/>
          <p:cNvSpPr/>
          <p:nvPr/>
        </p:nvSpPr>
        <p:spPr>
          <a:xfrm>
            <a:off x="2590800" y="3200400"/>
            <a:ext cx="228600" cy="228600"/>
          </a:xfrm>
          <a:prstGeom prst="star5">
            <a:avLst/>
          </a:prstGeom>
          <a:solidFill>
            <a:srgbClr val="FFFF00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6019800" y="2971800"/>
            <a:ext cx="228600" cy="228600"/>
          </a:xfrm>
          <a:prstGeom prst="star5">
            <a:avLst/>
          </a:prstGeom>
          <a:solidFill>
            <a:srgbClr val="FFFF00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914400" y="4948238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If </a:t>
            </a:r>
            <a:r>
              <a:rPr lang="en-US" alt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∡CAT ≅ ∡DOG, and</a:t>
            </a:r>
            <a:endParaRPr lang="en-US" altLang="en-US" sz="24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90600" y="55626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/>
              <a:t>then, </a:t>
            </a:r>
            <a:r>
              <a:rPr lang="en-US" alt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∡CAS ≅ ∡DOZ by the division property</a:t>
            </a:r>
            <a:r>
              <a:rPr lang="en-US" altLang="en-US" sz="2400"/>
              <a:t> 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3810000" y="4953000"/>
            <a:ext cx="5029200" cy="461963"/>
            <a:chOff x="3810000" y="4953000"/>
            <a:chExt cx="5029200" cy="461665"/>
          </a:xfrm>
        </p:grpSpPr>
        <p:sp>
          <p:nvSpPr>
            <p:cNvPr id="46099" name="TextBox 40"/>
            <p:cNvSpPr txBox="1">
              <a:spLocks noChangeArrowheads="1"/>
            </p:cNvSpPr>
            <p:nvPr/>
          </p:nvSpPr>
          <p:spPr bwMode="auto">
            <a:xfrm>
              <a:off x="3810000" y="4953000"/>
              <a:ext cx="502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/>
                <a:t>AS and OZ are angle bisectors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962400" y="49530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029200" y="49530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Using the Multiplication and Division Properties in Proofs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Look for the  </a:t>
            </a:r>
            <a:r>
              <a:rPr lang="en-US" altLang="en-US" sz="2800" b="1" u="sng" smtClean="0"/>
              <a:t>DOUBLE USE </a:t>
            </a:r>
            <a:r>
              <a:rPr lang="en-US" altLang="en-US" smtClean="0">
                <a:solidFill>
                  <a:srgbClr val="FFFF00"/>
                </a:solidFill>
              </a:rPr>
              <a:t>of the words </a:t>
            </a:r>
            <a:r>
              <a:rPr lang="en-US" altLang="en-US" b="1" smtClean="0">
                <a:solidFill>
                  <a:srgbClr val="FFFF00"/>
                </a:solidFill>
              </a:rPr>
              <a:t>midpoint</a:t>
            </a:r>
            <a:r>
              <a:rPr lang="en-US" altLang="en-US" smtClean="0">
                <a:solidFill>
                  <a:srgbClr val="FFFF00"/>
                </a:solidFill>
              </a:rPr>
              <a:t>, </a:t>
            </a:r>
            <a:r>
              <a:rPr lang="en-US" altLang="en-US" b="1" smtClean="0">
                <a:solidFill>
                  <a:srgbClr val="FFFF00"/>
                </a:solidFill>
              </a:rPr>
              <a:t>trisects</a:t>
            </a:r>
            <a:r>
              <a:rPr lang="en-US" altLang="en-US" smtClean="0">
                <a:solidFill>
                  <a:srgbClr val="FFFF00"/>
                </a:solidFill>
              </a:rPr>
              <a:t>, or </a:t>
            </a:r>
            <a:r>
              <a:rPr lang="en-US" altLang="en-US" b="1" smtClean="0">
                <a:solidFill>
                  <a:srgbClr val="FFFF00"/>
                </a:solidFill>
              </a:rPr>
              <a:t>bisects</a:t>
            </a:r>
            <a:r>
              <a:rPr lang="en-US" altLang="en-US" smtClean="0">
                <a:solidFill>
                  <a:srgbClr val="FFFF00"/>
                </a:solidFill>
              </a:rPr>
              <a:t> in the “Givens.”</a:t>
            </a:r>
          </a:p>
          <a:p>
            <a:pPr eaLnBrk="1" hangingPunct="1"/>
            <a:endParaRPr lang="en-US" altLang="en-US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Use </a:t>
            </a:r>
            <a:r>
              <a:rPr lang="en-US" altLang="en-US" sz="2800" b="1" smtClean="0"/>
              <a:t>MULTIPLICATION</a:t>
            </a:r>
            <a:r>
              <a:rPr lang="en-US" altLang="en-US" smtClean="0">
                <a:solidFill>
                  <a:srgbClr val="FFFF00"/>
                </a:solidFill>
              </a:rPr>
              <a:t> if what is </a:t>
            </a:r>
            <a:r>
              <a:rPr lang="en-US" altLang="en-US" u="sng" smtClean="0">
                <a:solidFill>
                  <a:srgbClr val="FFFF00"/>
                </a:solidFill>
              </a:rPr>
              <a:t>Given</a:t>
            </a:r>
            <a:r>
              <a:rPr lang="en-US" altLang="en-US" smtClean="0">
                <a:solidFill>
                  <a:srgbClr val="FFFF00"/>
                </a:solidFill>
              </a:rPr>
              <a:t> is less than the </a:t>
            </a:r>
            <a:r>
              <a:rPr lang="en-US" altLang="en-US" u="sng" smtClean="0">
                <a:solidFill>
                  <a:srgbClr val="FFFF00"/>
                </a:solidFill>
              </a:rPr>
              <a:t>Conclusion</a:t>
            </a:r>
          </a:p>
          <a:p>
            <a:pPr eaLnBrk="1" hangingPunct="1"/>
            <a:endParaRPr lang="en-US" altLang="en-US" u="sng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Use </a:t>
            </a:r>
            <a:r>
              <a:rPr lang="en-US" altLang="en-US" sz="2800" b="1" smtClean="0"/>
              <a:t>DIVISION</a:t>
            </a:r>
            <a:r>
              <a:rPr lang="en-US" altLang="en-US" smtClean="0">
                <a:solidFill>
                  <a:srgbClr val="FFFF00"/>
                </a:solidFill>
              </a:rPr>
              <a:t> if what is </a:t>
            </a:r>
            <a:r>
              <a:rPr lang="en-US" altLang="en-US" u="sng" smtClean="0">
                <a:solidFill>
                  <a:srgbClr val="FFFF00"/>
                </a:solidFill>
              </a:rPr>
              <a:t>Given</a:t>
            </a:r>
            <a:r>
              <a:rPr lang="en-US" altLang="en-US" smtClean="0">
                <a:solidFill>
                  <a:srgbClr val="FFFF00"/>
                </a:solidFill>
              </a:rPr>
              <a:t> is greater than the </a:t>
            </a:r>
            <a:r>
              <a:rPr lang="en-US" altLang="en-US" u="sng" smtClean="0">
                <a:solidFill>
                  <a:srgbClr val="FFFF00"/>
                </a:solidFill>
              </a:rPr>
              <a:t>Conclusion</a:t>
            </a:r>
            <a:endParaRPr lang="en-US" alt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22209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4400" y="1676400"/>
            <a:ext cx="50292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94116-6D24-40EC-A4D0-341232A176F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71" name="TextBox 25"/>
          <p:cNvSpPr txBox="1">
            <a:spLocks noChangeArrowheads="1"/>
          </p:cNvSpPr>
          <p:nvPr/>
        </p:nvSpPr>
        <p:spPr bwMode="auto">
          <a:xfrm>
            <a:off x="457200" y="1230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11272" name="TextBox 27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438400" y="5410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C000"/>
                </a:solidFill>
                <a:latin typeface="Century Gothic" pitchFamily="34" charset="0"/>
              </a:rPr>
              <a:t>DEFINITIONS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" y="3124200"/>
            <a:ext cx="289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u="sng">
                <a:solidFill>
                  <a:srgbClr val="FFC000"/>
                </a:solidFill>
                <a:latin typeface="Century Gothic" pitchFamily="34" charset="0"/>
              </a:rPr>
              <a:t>PERPENDICULAR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– lines, rays, or segments that 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INTERSECT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at right angles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248400" y="2133600"/>
            <a:ext cx="2133600" cy="1676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400800" y="2514600"/>
            <a:ext cx="251460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543800" y="26670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172200" y="4876800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u="sng">
                <a:solidFill>
                  <a:srgbClr val="FFC000"/>
                </a:solidFill>
                <a:latin typeface="Century Gothic" pitchFamily="34" charset="0"/>
              </a:rPr>
              <a:t>OBLIQUE LINES</a:t>
            </a:r>
            <a:r>
              <a:rPr lang="en-US" altLang="en-US" b="1" u="sng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– when lines, rays, or segments 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INTERSECT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and are</a:t>
            </a:r>
          </a:p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</a:t>
            </a:r>
            <a:r>
              <a:rPr lang="en-US" altLang="en-US" b="1" u="sng">
                <a:solidFill>
                  <a:srgbClr val="00FFFF"/>
                </a:solidFill>
                <a:latin typeface="Century Gothic" pitchFamily="34" charset="0"/>
              </a:rPr>
              <a:t>NOT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PERPENDICULAR</a:t>
            </a:r>
            <a:endParaRPr lang="en-US" altLang="en-US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3657600" y="4267200"/>
            <a:ext cx="365125" cy="365125"/>
            <a:chOff x="3657600" y="4191000"/>
            <a:chExt cx="457200" cy="457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657600" y="41910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86199" y="4419601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2819400" y="4648200"/>
            <a:ext cx="4114800" cy="0"/>
          </a:xfrm>
          <a:prstGeom prst="straightConnector1">
            <a:avLst/>
          </a:prstGeom>
          <a:ln w="1905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57600" y="2743200"/>
            <a:ext cx="0" cy="1905000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4" grpId="0" animBg="1"/>
      <p:bldP spid="30" grpId="0"/>
      <p:bldP spid="32" grpId="0"/>
      <p:bldP spid="41" grpId="0" animBg="1"/>
      <p:bldP spid="41" grpId="1" animBg="1"/>
      <p:bldP spid="42" grpId="0"/>
      <p:bldP spid="18" grpId="0" animBg="1"/>
      <p:bldP spid="18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Given: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lvl="3" eaLnBrk="1" hangingPunct="1">
              <a:buFont typeface="Arial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O is the midpoint of </a:t>
            </a:r>
          </a:p>
          <a:p>
            <a:pPr lvl="3" eaLnBrk="1" hangingPunct="1">
              <a:buFont typeface="Arial" charset="0"/>
              <a:buNone/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</a:rPr>
              <a:t>  R is the midpoint of  </a:t>
            </a:r>
          </a:p>
          <a:p>
            <a:pPr lvl="3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Prove: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Statements                    Reasons</a:t>
            </a:r>
            <a:endParaRPr lang="en-US" sz="2800" dirty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48132" name="Object 5"/>
          <p:cNvGraphicFramePr>
            <a:graphicFrameLocks noChangeAspect="1"/>
          </p:cNvGraphicFramePr>
          <p:nvPr/>
        </p:nvGraphicFramePr>
        <p:xfrm>
          <a:off x="1676400" y="1676400"/>
          <a:ext cx="129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0" name="Equation" r:id="rId3" imgW="622030" imgH="215806" progId="Equation.3">
                  <p:embed/>
                </p:oleObj>
              </mc:Choice>
              <mc:Fallback>
                <p:oleObj name="Equation" r:id="rId3" imgW="62203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1295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7"/>
          <p:cNvGraphicFramePr>
            <a:graphicFrameLocks noChangeAspect="1"/>
          </p:cNvGraphicFramePr>
          <p:nvPr/>
        </p:nvGraphicFramePr>
        <p:xfrm>
          <a:off x="4267200" y="2209800"/>
          <a:ext cx="596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1" name="Equation" r:id="rId5" imgW="279279" imgH="203112" progId="Equation.3">
                  <p:embed/>
                </p:oleObj>
              </mc:Choice>
              <mc:Fallback>
                <p:oleObj name="Equation" r:id="rId5" imgW="27927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596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8"/>
          <p:cNvGraphicFramePr>
            <a:graphicFrameLocks noChangeAspect="1"/>
          </p:cNvGraphicFramePr>
          <p:nvPr/>
        </p:nvGraphicFramePr>
        <p:xfrm>
          <a:off x="4267200" y="2590800"/>
          <a:ext cx="546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tion" r:id="rId7" imgW="241091" imgH="215713" progId="Equation.3">
                  <p:embed/>
                </p:oleObj>
              </mc:Choice>
              <mc:Fallback>
                <p:oleObj name="Equation" r:id="rId7" imgW="241091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90800"/>
                        <a:ext cx="546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10"/>
          <p:cNvGraphicFramePr>
            <a:graphicFrameLocks noChangeAspect="1"/>
          </p:cNvGraphicFramePr>
          <p:nvPr/>
        </p:nvGraphicFramePr>
        <p:xfrm>
          <a:off x="1600200" y="3429000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Equation" r:id="rId9" imgW="647419" imgH="215806" progId="Equation.3">
                  <p:embed/>
                </p:oleObj>
              </mc:Choice>
              <mc:Fallback>
                <p:oleObj name="Equation" r:id="rId9" imgW="647419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160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36" name="Group 23"/>
          <p:cNvGrpSpPr>
            <a:grpSpLocks/>
          </p:cNvGrpSpPr>
          <p:nvPr/>
        </p:nvGrpSpPr>
        <p:grpSpPr bwMode="auto">
          <a:xfrm>
            <a:off x="6019800" y="3124200"/>
            <a:ext cx="2495550" cy="209550"/>
            <a:chOff x="5867400" y="2971800"/>
            <a:chExt cx="2495550" cy="209550"/>
          </a:xfrm>
        </p:grpSpPr>
        <p:graphicFrame>
          <p:nvGraphicFramePr>
            <p:cNvPr id="48176" name="Object 14"/>
            <p:cNvGraphicFramePr>
              <a:graphicFrameLocks noChangeAspect="1"/>
            </p:cNvGraphicFramePr>
            <p:nvPr/>
          </p:nvGraphicFramePr>
          <p:xfrm>
            <a:off x="5867400" y="2971800"/>
            <a:ext cx="2095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4" name="Equation" r:id="rId11" imgW="114102" imgH="114102" progId="Equation.3">
                    <p:embed/>
                  </p:oleObj>
                </mc:Choice>
                <mc:Fallback>
                  <p:oleObj name="Equation" r:id="rId11" imgW="114102" imgH="114102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971800"/>
                          <a:ext cx="2095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77" name="Object 17"/>
            <p:cNvGraphicFramePr>
              <a:graphicFrameLocks noChangeAspect="1"/>
            </p:cNvGraphicFramePr>
            <p:nvPr/>
          </p:nvGraphicFramePr>
          <p:xfrm>
            <a:off x="8153400" y="2971800"/>
            <a:ext cx="2095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5" name="Equation" r:id="rId13" imgW="114102" imgH="114102" progId="Equation.3">
                    <p:embed/>
                  </p:oleObj>
                </mc:Choice>
                <mc:Fallback>
                  <p:oleObj name="Equation" r:id="rId13" imgW="114102" imgH="114102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2971800"/>
                          <a:ext cx="2095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178" name="Straight Connector 13"/>
            <p:cNvCxnSpPr>
              <a:cxnSpLocks noChangeShapeType="1"/>
            </p:cNvCxnSpPr>
            <p:nvPr/>
          </p:nvCxnSpPr>
          <p:spPr bwMode="auto">
            <a:xfrm>
              <a:off x="5943600" y="3048000"/>
              <a:ext cx="228600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</p:cxnSp>
        <p:graphicFrame>
          <p:nvGraphicFramePr>
            <p:cNvPr id="48179" name="Object 18"/>
            <p:cNvGraphicFramePr>
              <a:graphicFrameLocks noChangeAspect="1"/>
            </p:cNvGraphicFramePr>
            <p:nvPr/>
          </p:nvGraphicFramePr>
          <p:xfrm>
            <a:off x="7010400" y="2971800"/>
            <a:ext cx="22860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6" name="Equation" r:id="rId15" imgW="114102" imgH="114102" progId="Equation.3">
                    <p:embed/>
                  </p:oleObj>
                </mc:Choice>
                <mc:Fallback>
                  <p:oleObj name="Equation" r:id="rId15" imgW="114102" imgH="114102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2971800"/>
                          <a:ext cx="22860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137" name="Group 24"/>
          <p:cNvGrpSpPr>
            <a:grpSpLocks/>
          </p:cNvGrpSpPr>
          <p:nvPr/>
        </p:nvGrpSpPr>
        <p:grpSpPr bwMode="auto">
          <a:xfrm>
            <a:off x="5791200" y="2438400"/>
            <a:ext cx="2495550" cy="209550"/>
            <a:chOff x="5867400" y="2971800"/>
            <a:chExt cx="2495550" cy="209550"/>
          </a:xfrm>
        </p:grpSpPr>
        <p:graphicFrame>
          <p:nvGraphicFramePr>
            <p:cNvPr id="48172" name="Object 25"/>
            <p:cNvGraphicFramePr>
              <a:graphicFrameLocks noChangeAspect="1"/>
            </p:cNvGraphicFramePr>
            <p:nvPr/>
          </p:nvGraphicFramePr>
          <p:xfrm>
            <a:off x="5867400" y="2971800"/>
            <a:ext cx="2095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7" name="Equation" r:id="rId17" imgW="114102" imgH="114102" progId="Equation.3">
                    <p:embed/>
                  </p:oleObj>
                </mc:Choice>
                <mc:Fallback>
                  <p:oleObj name="Equation" r:id="rId17" imgW="114102" imgH="114102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971800"/>
                          <a:ext cx="2095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73" name="Object 26"/>
            <p:cNvGraphicFramePr>
              <a:graphicFrameLocks noChangeAspect="1"/>
            </p:cNvGraphicFramePr>
            <p:nvPr/>
          </p:nvGraphicFramePr>
          <p:xfrm>
            <a:off x="8153400" y="2971800"/>
            <a:ext cx="20955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8" name="Equation" r:id="rId18" imgW="114102" imgH="114102" progId="Equation.3">
                    <p:embed/>
                  </p:oleObj>
                </mc:Choice>
                <mc:Fallback>
                  <p:oleObj name="Equation" r:id="rId18" imgW="114102" imgH="114102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2971800"/>
                          <a:ext cx="20955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174" name="Straight Connector 27"/>
            <p:cNvCxnSpPr>
              <a:cxnSpLocks noChangeShapeType="1"/>
            </p:cNvCxnSpPr>
            <p:nvPr/>
          </p:nvCxnSpPr>
          <p:spPr bwMode="auto">
            <a:xfrm>
              <a:off x="5943600" y="3048000"/>
              <a:ext cx="228600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</p:cxnSp>
        <p:graphicFrame>
          <p:nvGraphicFramePr>
            <p:cNvPr id="48175" name="Object 28"/>
            <p:cNvGraphicFramePr>
              <a:graphicFrameLocks noChangeAspect="1"/>
            </p:cNvGraphicFramePr>
            <p:nvPr/>
          </p:nvGraphicFramePr>
          <p:xfrm>
            <a:off x="6934200" y="2971800"/>
            <a:ext cx="228600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9" name="Equation" r:id="rId20" imgW="114102" imgH="114102" progId="Equation.3">
                    <p:embed/>
                  </p:oleObj>
                </mc:Choice>
                <mc:Fallback>
                  <p:oleObj name="Equation" r:id="rId20" imgW="114102" imgH="114102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200" y="2971800"/>
                          <a:ext cx="228600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38" name="TextBox 29"/>
          <p:cNvSpPr txBox="1">
            <a:spLocks noChangeArrowheads="1"/>
          </p:cNvSpPr>
          <p:nvPr/>
        </p:nvSpPr>
        <p:spPr bwMode="auto">
          <a:xfrm>
            <a:off x="5638800" y="2590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</a:p>
        </p:txBody>
      </p:sp>
      <p:sp>
        <p:nvSpPr>
          <p:cNvPr id="48139" name="TextBox 30"/>
          <p:cNvSpPr txBox="1">
            <a:spLocks noChangeArrowheads="1"/>
          </p:cNvSpPr>
          <p:nvPr/>
        </p:nvSpPr>
        <p:spPr bwMode="auto">
          <a:xfrm>
            <a:off x="6858000" y="2590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</a:t>
            </a:r>
          </a:p>
        </p:txBody>
      </p:sp>
      <p:sp>
        <p:nvSpPr>
          <p:cNvPr id="48140" name="TextBox 31"/>
          <p:cNvSpPr txBox="1">
            <a:spLocks noChangeArrowheads="1"/>
          </p:cNvSpPr>
          <p:nvPr/>
        </p:nvSpPr>
        <p:spPr bwMode="auto">
          <a:xfrm>
            <a:off x="8001000" y="2590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</a:p>
        </p:txBody>
      </p:sp>
      <p:sp>
        <p:nvSpPr>
          <p:cNvPr id="48141" name="TextBox 32"/>
          <p:cNvSpPr txBox="1">
            <a:spLocks noChangeArrowheads="1"/>
          </p:cNvSpPr>
          <p:nvPr/>
        </p:nvSpPr>
        <p:spPr bwMode="auto">
          <a:xfrm>
            <a:off x="5867400" y="3276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</a:t>
            </a:r>
          </a:p>
        </p:txBody>
      </p:sp>
      <p:sp>
        <p:nvSpPr>
          <p:cNvPr id="48142" name="TextBox 33"/>
          <p:cNvSpPr txBox="1">
            <a:spLocks noChangeArrowheads="1"/>
          </p:cNvSpPr>
          <p:nvPr/>
        </p:nvSpPr>
        <p:spPr bwMode="auto">
          <a:xfrm>
            <a:off x="7086600" y="3276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</a:t>
            </a:r>
          </a:p>
        </p:txBody>
      </p:sp>
      <p:sp>
        <p:nvSpPr>
          <p:cNvPr id="48143" name="TextBox 34"/>
          <p:cNvSpPr txBox="1">
            <a:spLocks noChangeArrowheads="1"/>
          </p:cNvSpPr>
          <p:nvPr/>
        </p:nvSpPr>
        <p:spPr bwMode="auto">
          <a:xfrm>
            <a:off x="8153400" y="3276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cxnSp>
        <p:nvCxnSpPr>
          <p:cNvPr id="48144" name="Straight Connector 36"/>
          <p:cNvCxnSpPr>
            <a:cxnSpLocks noChangeShapeType="1"/>
          </p:cNvCxnSpPr>
          <p:nvPr/>
        </p:nvCxnSpPr>
        <p:spPr bwMode="auto">
          <a:xfrm>
            <a:off x="762000" y="4419600"/>
            <a:ext cx="7467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45" name="Straight Connector 38"/>
          <p:cNvCxnSpPr>
            <a:cxnSpLocks noChangeShapeType="1"/>
          </p:cNvCxnSpPr>
          <p:nvPr/>
        </p:nvCxnSpPr>
        <p:spPr bwMode="auto">
          <a:xfrm rot="5400000">
            <a:off x="2667000" y="5181600"/>
            <a:ext cx="2438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85800" y="44958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1.  MP </a:t>
            </a:r>
            <a:r>
              <a:rPr lang="en-US" altLang="en-US">
                <a:ea typeface="Cambria Math" pitchFamily="18" charset="0"/>
              </a:rPr>
              <a:t>≅ NS</a:t>
            </a:r>
            <a:endParaRPr lang="en-US" altLang="en-US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5800" y="48117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2.  O is mdpt of MP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5800" y="51165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3.  MO </a:t>
            </a:r>
            <a:r>
              <a:rPr lang="en-US" altLang="en-US">
                <a:ea typeface="Cambria Math" pitchFamily="18" charset="0"/>
              </a:rPr>
              <a:t>≅ O</a:t>
            </a:r>
            <a:r>
              <a:rPr lang="en-US" altLang="en-US"/>
              <a:t>P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85800" y="54213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4.  R is mdpt of NS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85800" y="57261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5.  NR </a:t>
            </a:r>
            <a:r>
              <a:rPr lang="en-US" altLang="en-US">
                <a:ea typeface="Cambria Math" pitchFamily="18" charset="0"/>
              </a:rPr>
              <a:t>≅ RS</a:t>
            </a:r>
            <a:endParaRPr lang="en-US" altLang="en-US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5800" y="60309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5.  MO </a:t>
            </a:r>
            <a:r>
              <a:rPr lang="en-US" altLang="en-US">
                <a:ea typeface="Cambria Math" pitchFamily="18" charset="0"/>
              </a:rPr>
              <a:t>≅ NR</a:t>
            </a:r>
            <a:endParaRPr lang="en-US" alt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962400" y="44958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1.  Given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962400" y="47355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2.  Given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962400" y="5040313"/>
            <a:ext cx="426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3.  A mdpt divides a seg into 2 </a:t>
            </a:r>
            <a:r>
              <a:rPr lang="en-US" altLang="en-US">
                <a:ea typeface="Cambria Math" pitchFamily="18" charset="0"/>
              </a:rPr>
              <a:t>≅ segs</a:t>
            </a:r>
            <a:endParaRPr lang="en-US" altLang="en-US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962400" y="53451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4.  Given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962400" y="56499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4.  Same as #3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962400" y="5954713"/>
            <a:ext cx="518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5.  If segs are </a:t>
            </a:r>
            <a:r>
              <a:rPr lang="en-US" altLang="en-US">
                <a:ea typeface="Cambria Math" pitchFamily="18" charset="0"/>
              </a:rPr>
              <a:t>≅, then their like divisions are ≅</a:t>
            </a:r>
            <a:endParaRPr lang="en-US" alt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953000" y="62595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(DIVISION PROPERTY)</a:t>
            </a:r>
          </a:p>
        </p:txBody>
      </p:sp>
      <p:sp>
        <p:nvSpPr>
          <p:cNvPr id="51" name="Left Brace 50"/>
          <p:cNvSpPr/>
          <p:nvPr/>
        </p:nvSpPr>
        <p:spPr>
          <a:xfrm rot="5400000">
            <a:off x="6827837" y="1112838"/>
            <a:ext cx="365125" cy="2286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Left Brace 51"/>
          <p:cNvSpPr/>
          <p:nvPr/>
        </p:nvSpPr>
        <p:spPr>
          <a:xfrm rot="5400000">
            <a:off x="7056437" y="1858963"/>
            <a:ext cx="365125" cy="2286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04038" y="2438400"/>
            <a:ext cx="182562" cy="1825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162800" y="3094038"/>
            <a:ext cx="182563" cy="1825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6400800" y="2362200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848600" y="3048000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781800" y="3048000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0000" y="2362200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2819400" y="5029200"/>
            <a:ext cx="1219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2743200" y="5638800"/>
            <a:ext cx="1219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9" idx="1"/>
          </p:cNvCxnSpPr>
          <p:nvPr/>
        </p:nvCxnSpPr>
        <p:spPr>
          <a:xfrm flipH="1" flipV="1">
            <a:off x="2133600" y="4648200"/>
            <a:ext cx="1828800" cy="1492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40" idx="0"/>
          </p:cNvCxnSpPr>
          <p:nvPr/>
        </p:nvCxnSpPr>
        <p:spPr>
          <a:xfrm>
            <a:off x="1524000" y="5105400"/>
            <a:ext cx="571500" cy="111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524000" y="5715000"/>
            <a:ext cx="571500" cy="111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96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49157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" y="3744913"/>
            <a:ext cx="304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SUBSTITUTE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57200" y="44307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SUBSTITUTION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791A5-812E-40A3-94EE-FD825689771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41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05400" y="2667000"/>
            <a:ext cx="2895600" cy="369888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15000" y="3527425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16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5000" y="4191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 animBg="1"/>
      <p:bldP spid="25" grpId="0"/>
      <p:bldP spid="29" grpId="0"/>
      <p:bldP spid="20" grpId="0" animBg="1"/>
      <p:bldP spid="21" grpId="0"/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68338" y="4419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3429000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CONCLUSION?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1371600"/>
            <a:ext cx="39624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73150" y="2405063"/>
            <a:ext cx="1427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AB ≅ BC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F6CF1-D72F-4AB0-9563-BBFBE538DDE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0185" name="TextBox 31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50186" name="TextBox 40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81800" y="2590800"/>
            <a:ext cx="0" cy="137160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3962400"/>
            <a:ext cx="13716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87438" y="28765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BC ≅ CD</a:t>
            </a:r>
          </a:p>
        </p:txBody>
      </p:sp>
      <p:sp>
        <p:nvSpPr>
          <p:cNvPr id="50190" name="TextBox 7"/>
          <p:cNvSpPr txBox="1">
            <a:spLocks noChangeArrowheads="1"/>
          </p:cNvSpPr>
          <p:nvPr/>
        </p:nvSpPr>
        <p:spPr bwMode="auto">
          <a:xfrm>
            <a:off x="6858000" y="2300288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B</a:t>
            </a:r>
          </a:p>
        </p:txBody>
      </p:sp>
      <p:sp>
        <p:nvSpPr>
          <p:cNvPr id="50191" name="TextBox 42"/>
          <p:cNvSpPr txBox="1">
            <a:spLocks noChangeArrowheads="1"/>
          </p:cNvSpPr>
          <p:nvPr/>
        </p:nvSpPr>
        <p:spPr bwMode="auto">
          <a:xfrm>
            <a:off x="4953000" y="2209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A</a:t>
            </a:r>
          </a:p>
        </p:txBody>
      </p:sp>
      <p:sp>
        <p:nvSpPr>
          <p:cNvPr id="50192" name="TextBox 43"/>
          <p:cNvSpPr txBox="1">
            <a:spLocks noChangeArrowheads="1"/>
          </p:cNvSpPr>
          <p:nvPr/>
        </p:nvSpPr>
        <p:spPr bwMode="auto">
          <a:xfrm>
            <a:off x="6400800" y="3973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C</a:t>
            </a:r>
          </a:p>
        </p:txBody>
      </p:sp>
      <p:sp>
        <p:nvSpPr>
          <p:cNvPr id="50193" name="TextBox 44"/>
          <p:cNvSpPr txBox="1">
            <a:spLocks noChangeArrowheads="1"/>
          </p:cNvSpPr>
          <p:nvPr/>
        </p:nvSpPr>
        <p:spPr bwMode="auto">
          <a:xfrm>
            <a:off x="8153400" y="4049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D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486400" y="2486025"/>
            <a:ext cx="12192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705600" y="2670175"/>
            <a:ext cx="0" cy="113982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0" y="2670175"/>
            <a:ext cx="0" cy="11398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0" y="4049713"/>
            <a:ext cx="12192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40038" y="34099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AB ≅ CD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0200" y="2590800"/>
            <a:ext cx="13716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1752600"/>
            <a:ext cx="1066800" cy="0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68338" y="4805363"/>
            <a:ext cx="78660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 If segments are congruent to the SAME segment, </a:t>
            </a:r>
          </a:p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then they are congruent to each other.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43000" y="2393950"/>
            <a:ext cx="1104900" cy="11113"/>
            <a:chOff x="1143000" y="2394466"/>
            <a:chExt cx="1105395" cy="1139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181100" y="2819400"/>
            <a:ext cx="1104900" cy="11113"/>
            <a:chOff x="1143000" y="2394466"/>
            <a:chExt cx="1105395" cy="1139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933700" y="3411538"/>
            <a:ext cx="1104900" cy="12700"/>
            <a:chOff x="1143000" y="2394466"/>
            <a:chExt cx="1105395" cy="1139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19" grpId="0" animBg="1"/>
      <p:bldP spid="37" grpId="0"/>
      <p:bldP spid="42" grpId="0"/>
      <p:bldP spid="49" grpId="0"/>
      <p:bldP spid="5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68338" y="4419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3429000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CONCLUSION?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1371600"/>
            <a:ext cx="48006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219200" y="4805363"/>
            <a:ext cx="7315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 If angles are congruent to the SAME angle, </a:t>
            </a:r>
          </a:p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then they are congruent to each other.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73150" y="2405063"/>
            <a:ext cx="1427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</a:t>
            </a:r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∡2</a:t>
            </a:r>
            <a:endParaRPr lang="en-US" altLang="en-US" sz="20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0DD15-B811-4CFF-8D0E-2A89F49405E9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1210" name="TextBox 31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51211" name="TextBox 40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216775" y="1752600"/>
            <a:ext cx="784225" cy="167640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209800"/>
            <a:ext cx="1654175" cy="120015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87438" y="28765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∡2</a:t>
            </a:r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∡3</a:t>
            </a:r>
            <a:endParaRPr lang="en-US" altLang="en-US" sz="20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51215" name="TextBox 7"/>
          <p:cNvSpPr txBox="1">
            <a:spLocks noChangeArrowheads="1"/>
          </p:cNvSpPr>
          <p:nvPr/>
        </p:nvSpPr>
        <p:spPr bwMode="auto">
          <a:xfrm>
            <a:off x="6705600" y="2706688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51216" name="TextBox 42"/>
          <p:cNvSpPr txBox="1">
            <a:spLocks noChangeArrowheads="1"/>
          </p:cNvSpPr>
          <p:nvPr/>
        </p:nvSpPr>
        <p:spPr bwMode="auto">
          <a:xfrm>
            <a:off x="6316663" y="30400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51217" name="TextBox 43"/>
          <p:cNvSpPr txBox="1">
            <a:spLocks noChangeArrowheads="1"/>
          </p:cNvSpPr>
          <p:nvPr/>
        </p:nvSpPr>
        <p:spPr bwMode="auto">
          <a:xfrm>
            <a:off x="7207250" y="26209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40038" y="34099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</a:t>
            </a:r>
            <a:r>
              <a:rPr lang="en-US" altLang="en-US" sz="2000" b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∡3</a:t>
            </a:r>
            <a:endParaRPr lang="en-US" altLang="en-US" sz="2000" b="1">
              <a:solidFill>
                <a:srgbClr val="FF0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014913" y="3429000"/>
            <a:ext cx="2209800" cy="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05600" y="1566863"/>
            <a:ext cx="511175" cy="1843087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3517163">
            <a:off x="6234907" y="2650331"/>
            <a:ext cx="838200" cy="922337"/>
          </a:xfrm>
          <a:prstGeom prst="arc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Arc 34"/>
          <p:cNvSpPr/>
          <p:nvPr/>
        </p:nvSpPr>
        <p:spPr>
          <a:xfrm rot="16394398">
            <a:off x="6464300" y="2346325"/>
            <a:ext cx="839788" cy="922338"/>
          </a:xfrm>
          <a:prstGeom prst="arc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Arc 37"/>
          <p:cNvSpPr/>
          <p:nvPr/>
        </p:nvSpPr>
        <p:spPr>
          <a:xfrm rot="16394398">
            <a:off x="6616700" y="2498725"/>
            <a:ext cx="839788" cy="922338"/>
          </a:xfrm>
          <a:prstGeom prst="arc">
            <a:avLst>
              <a:gd name="adj1" fmla="val 16200000"/>
              <a:gd name="adj2" fmla="val 20671038"/>
            </a:avLst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Arc 38"/>
          <p:cNvSpPr/>
          <p:nvPr/>
        </p:nvSpPr>
        <p:spPr>
          <a:xfrm rot="20026344">
            <a:off x="6789738" y="2500313"/>
            <a:ext cx="839787" cy="922337"/>
          </a:xfrm>
          <a:prstGeom prst="arc">
            <a:avLst>
              <a:gd name="adj1" fmla="val 16200000"/>
              <a:gd name="adj2" fmla="val 20671038"/>
            </a:avLst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19" grpId="0" animBg="1"/>
      <p:bldP spid="36" grpId="0"/>
      <p:bldP spid="37" grpId="0"/>
      <p:bldP spid="42" grpId="0"/>
      <p:bldP spid="4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68338" y="4419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3744913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CONCLUSION?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1371600"/>
            <a:ext cx="39624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73150" y="2405063"/>
            <a:ext cx="1427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AB ≅ NM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03994-2446-40A5-B29A-DDD7397079CC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2233" name="TextBox 31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52234" name="TextBox 40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>
            <a:off x="7950200" y="1905000"/>
            <a:ext cx="0" cy="137160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581400"/>
            <a:ext cx="13716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87438" y="28765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QR ≅ MP</a:t>
            </a:r>
          </a:p>
        </p:txBody>
      </p:sp>
      <p:sp>
        <p:nvSpPr>
          <p:cNvPr id="52238" name="TextBox 7"/>
          <p:cNvSpPr txBox="1">
            <a:spLocks noChangeArrowheads="1"/>
          </p:cNvSpPr>
          <p:nvPr/>
        </p:nvSpPr>
        <p:spPr bwMode="auto">
          <a:xfrm>
            <a:off x="6629400" y="2678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B</a:t>
            </a:r>
          </a:p>
        </p:txBody>
      </p:sp>
      <p:sp>
        <p:nvSpPr>
          <p:cNvPr id="52239" name="TextBox 42"/>
          <p:cNvSpPr txBox="1">
            <a:spLocks noChangeArrowheads="1"/>
          </p:cNvSpPr>
          <p:nvPr/>
        </p:nvSpPr>
        <p:spPr bwMode="auto">
          <a:xfrm>
            <a:off x="5257800" y="2678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A</a:t>
            </a:r>
          </a:p>
        </p:txBody>
      </p:sp>
      <p:sp>
        <p:nvSpPr>
          <p:cNvPr id="52240" name="TextBox 43"/>
          <p:cNvSpPr txBox="1">
            <a:spLocks noChangeArrowheads="1"/>
          </p:cNvSpPr>
          <p:nvPr/>
        </p:nvSpPr>
        <p:spPr bwMode="auto">
          <a:xfrm>
            <a:off x="7107238" y="2678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Q</a:t>
            </a:r>
          </a:p>
        </p:txBody>
      </p:sp>
      <p:sp>
        <p:nvSpPr>
          <p:cNvPr id="52241" name="TextBox 44"/>
          <p:cNvSpPr txBox="1">
            <a:spLocks noChangeArrowheads="1"/>
          </p:cNvSpPr>
          <p:nvPr/>
        </p:nvSpPr>
        <p:spPr bwMode="auto">
          <a:xfrm>
            <a:off x="8153400" y="3668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486400" y="2417763"/>
            <a:ext cx="12192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V="1">
            <a:off x="6211888" y="2859087"/>
            <a:ext cx="0" cy="113982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950201" y="1868487"/>
            <a:ext cx="0" cy="11398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010400" y="3429000"/>
            <a:ext cx="12192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40038" y="37147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AB ≅ CD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0200" y="2590800"/>
            <a:ext cx="13716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1752600"/>
            <a:ext cx="1066800" cy="0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68338" y="4805363"/>
            <a:ext cx="80946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 If segments are congruent to congruent segments, </a:t>
            </a:r>
          </a:p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then they are congruent to each other.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6200000">
            <a:off x="7620000" y="2895600"/>
            <a:ext cx="0" cy="137160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1" name="TextBox 26"/>
          <p:cNvSpPr txBox="1">
            <a:spLocks noChangeArrowheads="1"/>
          </p:cNvSpPr>
          <p:nvPr/>
        </p:nvSpPr>
        <p:spPr bwMode="auto">
          <a:xfrm>
            <a:off x="5410200" y="3668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N</a:t>
            </a:r>
          </a:p>
        </p:txBody>
      </p:sp>
      <p:sp>
        <p:nvSpPr>
          <p:cNvPr id="52252" name="TextBox 27"/>
          <p:cNvSpPr txBox="1">
            <a:spLocks noChangeArrowheads="1"/>
          </p:cNvSpPr>
          <p:nvPr/>
        </p:nvSpPr>
        <p:spPr bwMode="auto">
          <a:xfrm>
            <a:off x="6781800" y="3668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M</a:t>
            </a:r>
          </a:p>
        </p:txBody>
      </p:sp>
      <p:sp>
        <p:nvSpPr>
          <p:cNvPr id="52253" name="TextBox 28"/>
          <p:cNvSpPr txBox="1">
            <a:spLocks noChangeArrowheads="1"/>
          </p:cNvSpPr>
          <p:nvPr/>
        </p:nvSpPr>
        <p:spPr bwMode="auto">
          <a:xfrm>
            <a:off x="8458200" y="2667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R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66800" y="3257550"/>
            <a:ext cx="142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NM ≅ MP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154738" y="3308350"/>
            <a:ext cx="76200" cy="381000"/>
            <a:chOff x="6096000" y="4114800"/>
            <a:chExt cx="76200" cy="3810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096000" y="4114800"/>
              <a:ext cx="0" cy="38100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200" y="4114800"/>
              <a:ext cx="0" cy="38100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543800" y="3308350"/>
            <a:ext cx="76200" cy="381000"/>
            <a:chOff x="6096000" y="4114800"/>
            <a:chExt cx="76200" cy="3810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6096000" y="4114800"/>
              <a:ext cx="0" cy="38100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172200" y="4114800"/>
              <a:ext cx="0" cy="38100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181100" y="2427288"/>
            <a:ext cx="1104900" cy="11112"/>
            <a:chOff x="1143000" y="2394466"/>
            <a:chExt cx="1105395" cy="1139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1219200" y="2917825"/>
            <a:ext cx="1104900" cy="11113"/>
            <a:chOff x="1143000" y="2394466"/>
            <a:chExt cx="1105395" cy="1139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1154113" y="3311525"/>
            <a:ext cx="1106487" cy="11113"/>
            <a:chOff x="1143000" y="2394466"/>
            <a:chExt cx="1105395" cy="1139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143000" y="2394466"/>
              <a:ext cx="420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828123" y="2405856"/>
              <a:ext cx="420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2933700" y="3722688"/>
            <a:ext cx="1104900" cy="11112"/>
            <a:chOff x="1143000" y="2394466"/>
            <a:chExt cx="1105395" cy="1139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1143000" y="2394466"/>
              <a:ext cx="4192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829107" y="2405856"/>
              <a:ext cx="4192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19" grpId="0" animBg="1"/>
      <p:bldP spid="37" grpId="0"/>
      <p:bldP spid="42" grpId="0"/>
      <p:bldP spid="49" grpId="0"/>
      <p:bldP spid="56" grpId="0"/>
      <p:bldP spid="3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68338" y="4419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3744913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CONCLUSION?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1371600"/>
            <a:ext cx="48006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219200" y="4805363"/>
            <a:ext cx="7315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 If angles are congruent to congruent angles, </a:t>
            </a:r>
          </a:p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Corbel" pitchFamily="34" charset="0"/>
              </a:rPr>
              <a:t>then they are congruent to each other.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73150" y="2405063"/>
            <a:ext cx="1427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∡7</a:t>
            </a:r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∡5</a:t>
            </a:r>
            <a:endParaRPr lang="en-US" altLang="en-US" sz="20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D47BE-F8DE-452D-95A2-38AD8064696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45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3258" name="TextBox 31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53259" name="TextBox 40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858000" y="1905000"/>
            <a:ext cx="784225" cy="167640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70325" y="2228850"/>
            <a:ext cx="1654175" cy="120015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87438" y="287655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∡6</a:t>
            </a:r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∡8</a:t>
            </a:r>
            <a:endParaRPr lang="en-US" altLang="en-US" sz="20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53263" name="TextBox 7"/>
          <p:cNvSpPr txBox="1">
            <a:spLocks noChangeArrowheads="1"/>
          </p:cNvSpPr>
          <p:nvPr/>
        </p:nvSpPr>
        <p:spPr bwMode="auto">
          <a:xfrm>
            <a:off x="6248400" y="28305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5</a:t>
            </a:r>
          </a:p>
        </p:txBody>
      </p:sp>
      <p:sp>
        <p:nvSpPr>
          <p:cNvPr id="53264" name="TextBox 42"/>
          <p:cNvSpPr txBox="1">
            <a:spLocks noChangeArrowheads="1"/>
          </p:cNvSpPr>
          <p:nvPr/>
        </p:nvSpPr>
        <p:spPr bwMode="auto">
          <a:xfrm>
            <a:off x="4605338" y="299085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7</a:t>
            </a:r>
          </a:p>
        </p:txBody>
      </p:sp>
      <p:sp>
        <p:nvSpPr>
          <p:cNvPr id="53265" name="TextBox 43"/>
          <p:cNvSpPr txBox="1">
            <a:spLocks noChangeArrowheads="1"/>
          </p:cNvSpPr>
          <p:nvPr/>
        </p:nvSpPr>
        <p:spPr bwMode="auto">
          <a:xfrm>
            <a:off x="6705600" y="2819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6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40038" y="3657600"/>
            <a:ext cx="1427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∡7</a:t>
            </a:r>
            <a:r>
              <a:rPr lang="en-US" altLang="en-US" sz="2000" b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∡8</a:t>
            </a:r>
            <a:endParaRPr lang="en-US" altLang="en-US" sz="2000" b="1">
              <a:solidFill>
                <a:srgbClr val="FF0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14700" y="3429000"/>
            <a:ext cx="2209800" cy="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324600" y="1739900"/>
            <a:ext cx="511175" cy="184150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3517163">
            <a:off x="4520407" y="2650331"/>
            <a:ext cx="838200" cy="922337"/>
          </a:xfrm>
          <a:prstGeom prst="arc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Arc 34"/>
          <p:cNvSpPr/>
          <p:nvPr/>
        </p:nvSpPr>
        <p:spPr>
          <a:xfrm rot="16394398">
            <a:off x="6107113" y="2598738"/>
            <a:ext cx="839787" cy="922337"/>
          </a:xfrm>
          <a:prstGeom prst="arc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Arc 37"/>
          <p:cNvSpPr/>
          <p:nvPr/>
        </p:nvSpPr>
        <p:spPr>
          <a:xfrm rot="19571753">
            <a:off x="6434138" y="2579688"/>
            <a:ext cx="838200" cy="922337"/>
          </a:xfrm>
          <a:prstGeom prst="arc">
            <a:avLst>
              <a:gd name="adj1" fmla="val 16200000"/>
              <a:gd name="adj2" fmla="val 21351061"/>
            </a:avLst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Arc 38"/>
          <p:cNvSpPr/>
          <p:nvPr/>
        </p:nvSpPr>
        <p:spPr>
          <a:xfrm rot="19614225">
            <a:off x="7804150" y="3735388"/>
            <a:ext cx="838200" cy="922337"/>
          </a:xfrm>
          <a:prstGeom prst="arc">
            <a:avLst>
              <a:gd name="adj1" fmla="val 16200000"/>
              <a:gd name="adj2" fmla="val 20671038"/>
            </a:avLst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66800" y="3257550"/>
            <a:ext cx="142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∡5</a:t>
            </a:r>
            <a:r>
              <a:rPr lang="en-US" altLang="en-US" sz="20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20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∡6</a:t>
            </a:r>
            <a:endParaRPr lang="en-US" altLang="en-US" sz="20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181600" y="2381250"/>
            <a:ext cx="1654175" cy="120015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131175" y="2971800"/>
            <a:ext cx="784225" cy="167640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0" y="2806700"/>
            <a:ext cx="511175" cy="1841500"/>
          </a:xfrm>
          <a:prstGeom prst="line">
            <a:avLst/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77" name="TextBox 33"/>
          <p:cNvSpPr txBox="1">
            <a:spLocks noChangeArrowheads="1"/>
          </p:cNvSpPr>
          <p:nvPr/>
        </p:nvSpPr>
        <p:spPr bwMode="auto">
          <a:xfrm>
            <a:off x="8001000" y="3821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8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 rot="720000">
            <a:off x="6892925" y="2454275"/>
            <a:ext cx="92075" cy="303213"/>
            <a:chOff x="6096000" y="4114800"/>
            <a:chExt cx="76200" cy="381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094921" y="4113170"/>
              <a:ext cx="0" cy="380999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171722" y="4114894"/>
              <a:ext cx="0" cy="381000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>
            <a:grpSpLocks/>
          </p:cNvGrpSpPr>
          <p:nvPr/>
        </p:nvGrpSpPr>
        <p:grpSpPr bwMode="auto">
          <a:xfrm rot="20880000" flipV="1">
            <a:off x="6202363" y="2586038"/>
            <a:ext cx="92075" cy="303212"/>
            <a:chOff x="6096000" y="4114800"/>
            <a:chExt cx="762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095194" y="4115120"/>
              <a:ext cx="0" cy="381000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171994" y="4116845"/>
              <a:ext cx="0" cy="381001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19" grpId="0" animBg="1"/>
      <p:bldP spid="36" grpId="0"/>
      <p:bldP spid="37" grpId="0"/>
      <p:bldP spid="42" grpId="0"/>
      <p:bldP spid="49" grpId="0"/>
      <p:bldP spid="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BD0AE-C8F3-4986-9335-88FF2D02AA0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7: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“Transitive and Substitution Properties”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427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Transitive Property of angles and segments</a:t>
            </a:r>
          </a:p>
        </p:txBody>
      </p:sp>
      <p:sp>
        <p:nvSpPr>
          <p:cNvPr id="54278" name="TextBox 5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2.7  Apply the Substitution Property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3932238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4191000"/>
            <a:ext cx="2667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62600" y="2590800"/>
            <a:ext cx="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2590800"/>
            <a:ext cx="12493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11963" y="2590800"/>
            <a:ext cx="1417637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2600" y="2590800"/>
            <a:ext cx="1249363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5" name="TextBox 25"/>
          <p:cNvSpPr txBox="1">
            <a:spLocks noChangeArrowheads="1"/>
          </p:cNvSpPr>
          <p:nvPr/>
        </p:nvSpPr>
        <p:spPr bwMode="auto">
          <a:xfrm>
            <a:off x="5534025" y="3505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54286" name="TextBox 26"/>
          <p:cNvSpPr txBox="1">
            <a:spLocks noChangeArrowheads="1"/>
          </p:cNvSpPr>
          <p:nvPr/>
        </p:nvSpPr>
        <p:spPr bwMode="auto">
          <a:xfrm>
            <a:off x="5883275" y="3810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54287" name="TextBox 27"/>
          <p:cNvSpPr txBox="1">
            <a:spLocks noChangeArrowheads="1"/>
          </p:cNvSpPr>
          <p:nvPr/>
        </p:nvSpPr>
        <p:spPr bwMode="auto">
          <a:xfrm>
            <a:off x="7620000" y="37639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4800" y="25908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</a:rPr>
              <a:t>Given: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305911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 comps ∡2</a:t>
            </a:r>
            <a:endParaRPr lang="en-US" altLang="en-US" sz="2800" b="1">
              <a:solidFill>
                <a:srgbClr val="FFC000"/>
              </a:solidFill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562600" y="3505200"/>
            <a:ext cx="625475" cy="685800"/>
            <a:chOff x="5562600" y="3505200"/>
            <a:chExt cx="624840" cy="6858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562600" y="3505200"/>
              <a:ext cx="62484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171581" y="3505200"/>
              <a:ext cx="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35013" y="3733800"/>
            <a:ext cx="170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∡2</a:t>
            </a:r>
            <a:r>
              <a:rPr lang="en-US" altLang="en-US" sz="3200" b="1">
                <a:solidFill>
                  <a:srgbClr val="FFC000"/>
                </a:solidFill>
                <a:latin typeface="Arial Rounded MT Bold" pitchFamily="34" charset="0"/>
                <a:ea typeface="Batang" pitchFamily="18" charset="-127"/>
              </a:rPr>
              <a:t> ≅ </a:t>
            </a:r>
            <a:r>
              <a:rPr lang="en-US" altLang="en-US" sz="32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∡3</a:t>
            </a:r>
            <a:endParaRPr lang="en-US" altLang="en-US" sz="3200" b="1">
              <a:solidFill>
                <a:srgbClr val="FFC000"/>
              </a:solidFill>
              <a:latin typeface="Arial Rounded MT Bold" pitchFamily="34" charset="0"/>
              <a:ea typeface="Batang" pitchFamily="18" charset="-127"/>
            </a:endParaRPr>
          </a:p>
        </p:txBody>
      </p:sp>
      <p:sp>
        <p:nvSpPr>
          <p:cNvPr id="38" name="Arc 37"/>
          <p:cNvSpPr/>
          <p:nvPr/>
        </p:nvSpPr>
        <p:spPr>
          <a:xfrm>
            <a:off x="5334000" y="3390900"/>
            <a:ext cx="1066800" cy="1562100"/>
          </a:xfrm>
          <a:prstGeom prst="arc">
            <a:avLst>
              <a:gd name="adj1" fmla="val 17542678"/>
              <a:gd name="adj2" fmla="val 0"/>
            </a:avLst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7315200" y="3352800"/>
            <a:ext cx="1066800" cy="1562100"/>
          </a:xfrm>
          <a:prstGeom prst="arc">
            <a:avLst>
              <a:gd name="adj1" fmla="val 17542678"/>
              <a:gd name="adj2" fmla="val 0"/>
            </a:avLst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090863" y="4454525"/>
            <a:ext cx="29448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m∡1 + </a:t>
            </a:r>
            <a:r>
              <a:rPr lang="en-US" altLang="en-US" sz="2800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m∡2</a:t>
            </a:r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90</a:t>
            </a:r>
            <a:endParaRPr lang="en-US" altLang="en-US" sz="2800" b="1">
              <a:solidFill>
                <a:srgbClr val="FF00FF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076575" y="4886325"/>
            <a:ext cx="294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m∡2 ≅ m∡3</a:t>
            </a:r>
            <a:endParaRPr lang="en-US" altLang="en-US" sz="2800" b="1">
              <a:solidFill>
                <a:srgbClr val="00FFFF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52775" y="5343525"/>
            <a:ext cx="393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∴ m∡1 + </a:t>
            </a:r>
            <a:r>
              <a:rPr lang="en-US" altLang="en-US" sz="2800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m∡3</a:t>
            </a:r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90</a:t>
            </a:r>
            <a:endParaRPr lang="en-US" altLang="en-US" sz="2800" b="1">
              <a:solidFill>
                <a:srgbClr val="FF00FF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451100" y="5876925"/>
            <a:ext cx="447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By Substitution Property!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237038" y="4454525"/>
            <a:ext cx="882650" cy="52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03750" y="5334000"/>
            <a:ext cx="882650" cy="523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Curved Right Arrow 46"/>
          <p:cNvSpPr/>
          <p:nvPr/>
        </p:nvSpPr>
        <p:spPr>
          <a:xfrm rot="20276101" flipH="1" flipV="1">
            <a:off x="6227763" y="4819650"/>
            <a:ext cx="765175" cy="1233488"/>
          </a:xfrm>
          <a:prstGeom prst="curvedRightArrow">
            <a:avLst>
              <a:gd name="adj1" fmla="val 25000"/>
              <a:gd name="adj2" fmla="val 51964"/>
              <a:gd name="adj3" fmla="val 25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/>
      <p:bldP spid="30" grpId="0"/>
      <p:bldP spid="37" grpId="0"/>
      <p:bldP spid="40" grpId="0"/>
      <p:bldP spid="41" grpId="0"/>
      <p:bldP spid="42" grpId="0"/>
      <p:bldP spid="43" grpId="0"/>
      <p:bldP spid="44" grpId="0" animBg="1"/>
      <p:bldP spid="45" grpId="0" animBg="1"/>
      <p:bldP spid="4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opposite rays</a:t>
            </a:r>
          </a:p>
        </p:txBody>
      </p:sp>
      <p:sp>
        <p:nvSpPr>
          <p:cNvPr id="32771" name="TextBox 16"/>
          <p:cNvSpPr txBox="1">
            <a:spLocks noChangeArrowheads="1"/>
          </p:cNvSpPr>
          <p:nvPr/>
        </p:nvSpPr>
        <p:spPr bwMode="auto">
          <a:xfrm>
            <a:off x="304800" y="18399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Vertical Angles</a:t>
            </a:r>
          </a:p>
        </p:txBody>
      </p:sp>
      <p:sp>
        <p:nvSpPr>
          <p:cNvPr id="55300" name="TextBox 21"/>
          <p:cNvSpPr txBox="1">
            <a:spLocks noChangeArrowheads="1"/>
          </p:cNvSpPr>
          <p:nvPr/>
        </p:nvSpPr>
        <p:spPr bwMode="auto">
          <a:xfrm>
            <a:off x="2743200" y="25257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5301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42783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Vertical Angles-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81400" y="5257800"/>
            <a:ext cx="1676400" cy="369888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THEOREM 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8:  “Vertical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32766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Opposite Rays -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81200" y="3302000"/>
            <a:ext cx="678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(definition)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– collinear rays that share a common endpoint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981200" y="4310063"/>
            <a:ext cx="685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) – two angles whose </a:t>
            </a:r>
            <a:r>
              <a:rPr lang="en-US" altLang="en-US" sz="1600" b="1" i="1" u="sng">
                <a:solidFill>
                  <a:srgbClr val="FFFF00"/>
                </a:solidFill>
                <a:latin typeface="Century Gothic" pitchFamily="34" charset="0"/>
              </a:rPr>
              <a:t>sides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are formed by opposite rays.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38400" y="5880100"/>
            <a:ext cx="4114800" cy="338138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Vertical angles are CONGURENT!</a:t>
            </a:r>
            <a:endParaRPr lang="en-US" altLang="en-US" sz="160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33425" cy="274638"/>
          </a:xfrm>
        </p:spPr>
        <p:txBody>
          <a:bodyPr/>
          <a:lstStyle/>
          <a:p>
            <a:pPr>
              <a:defRPr/>
            </a:pPr>
            <a:fld id="{BD048A19-F6C7-468E-813B-48619C6EAE5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47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646488"/>
            <a:ext cx="3810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and extend in opposite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25" grpId="0"/>
      <p:bldP spid="32" grpId="0" animBg="1"/>
      <p:bldP spid="19" grpId="0"/>
      <p:bldP spid="20" grpId="0"/>
      <p:bldP spid="21" grpId="0"/>
      <p:bldP spid="27" grpId="0" animBg="1"/>
      <p:bldP spid="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opposite rays</a:t>
            </a:r>
          </a:p>
        </p:txBody>
      </p:sp>
      <p:sp>
        <p:nvSpPr>
          <p:cNvPr id="56323" name="TextBox 16"/>
          <p:cNvSpPr txBox="1">
            <a:spLocks noChangeArrowheads="1"/>
          </p:cNvSpPr>
          <p:nvPr/>
        </p:nvSpPr>
        <p:spPr bwMode="auto">
          <a:xfrm>
            <a:off x="304800" y="18399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Vertical Angles</a:t>
            </a:r>
          </a:p>
        </p:txBody>
      </p:sp>
      <p:sp>
        <p:nvSpPr>
          <p:cNvPr id="56324" name="TextBox 21"/>
          <p:cNvSpPr txBox="1">
            <a:spLocks noChangeArrowheads="1"/>
          </p:cNvSpPr>
          <p:nvPr/>
        </p:nvSpPr>
        <p:spPr bwMode="auto">
          <a:xfrm>
            <a:off x="2743200" y="2217738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6325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8:  “Vertical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6327" name="TextBox 18"/>
          <p:cNvSpPr txBox="1">
            <a:spLocks noChangeArrowheads="1"/>
          </p:cNvSpPr>
          <p:nvPr/>
        </p:nvSpPr>
        <p:spPr bwMode="auto">
          <a:xfrm>
            <a:off x="28575" y="27432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Opposite Rays - </a:t>
            </a:r>
          </a:p>
        </p:txBody>
      </p:sp>
      <p:sp>
        <p:nvSpPr>
          <p:cNvPr id="56328" name="TextBox 19"/>
          <p:cNvSpPr txBox="1">
            <a:spLocks noChangeArrowheads="1"/>
          </p:cNvSpPr>
          <p:nvPr/>
        </p:nvSpPr>
        <p:spPr bwMode="auto">
          <a:xfrm>
            <a:off x="1943100" y="2763838"/>
            <a:ext cx="6781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(definition)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– collinear rays that share a common endpoint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4800" y="1371600"/>
            <a:ext cx="33528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33425" cy="274638"/>
          </a:xfrm>
        </p:spPr>
        <p:txBody>
          <a:bodyPr/>
          <a:lstStyle/>
          <a:p>
            <a:pPr>
              <a:defRPr/>
            </a:pPr>
            <a:fld id="{3B45ABC2-6FDB-4D66-84CD-76213E54CBF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48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331" name="TextBox 29"/>
          <p:cNvSpPr txBox="1">
            <a:spLocks noChangeArrowheads="1"/>
          </p:cNvSpPr>
          <p:nvPr/>
        </p:nvSpPr>
        <p:spPr bwMode="auto">
          <a:xfrm>
            <a:off x="3486150" y="3113088"/>
            <a:ext cx="381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and extend in opposite directions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35052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FF00"/>
                </a:solidFill>
              </a:rPr>
              <a:t>Name the opposite rays</a:t>
            </a:r>
            <a:r>
              <a:rPr lang="en-US" altLang="en-US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" y="4179888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1)</a:t>
            </a:r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647700" y="4283075"/>
            <a:ext cx="2643188" cy="517525"/>
            <a:chOff x="647700" y="4283333"/>
            <a:chExt cx="2643051" cy="517267"/>
          </a:xfrm>
        </p:grpSpPr>
        <p:sp>
          <p:nvSpPr>
            <p:cNvPr id="7" name="Oval 6"/>
            <p:cNvSpPr/>
            <p:nvPr/>
          </p:nvSpPr>
          <p:spPr>
            <a:xfrm>
              <a:off x="1866837" y="4283333"/>
              <a:ext cx="182554" cy="18405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6387" name="Group 57"/>
            <p:cNvGrpSpPr>
              <a:grpSpLocks/>
            </p:cNvGrpSpPr>
            <p:nvPr/>
          </p:nvGrpSpPr>
          <p:grpSpPr bwMode="auto">
            <a:xfrm>
              <a:off x="647700" y="4363891"/>
              <a:ext cx="2643051" cy="436709"/>
              <a:chOff x="647700" y="4363891"/>
              <a:chExt cx="2643051" cy="436709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2014467" y="4372189"/>
                <a:ext cx="1276284" cy="0"/>
              </a:xfrm>
              <a:prstGeom prst="straightConnector1">
                <a:avLst/>
              </a:prstGeom>
              <a:ln w="38100">
                <a:solidFill>
                  <a:srgbClr val="00FF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389" name="Group 43"/>
              <p:cNvGrpSpPr>
                <a:grpSpLocks/>
              </p:cNvGrpSpPr>
              <p:nvPr/>
            </p:nvGrpSpPr>
            <p:grpSpPr bwMode="auto">
              <a:xfrm>
                <a:off x="647700" y="4363891"/>
                <a:ext cx="2476500" cy="436709"/>
                <a:chOff x="647700" y="4363891"/>
                <a:chExt cx="2476500" cy="436709"/>
              </a:xfrm>
            </p:grpSpPr>
            <p:sp>
              <p:nvSpPr>
                <p:cNvPr id="56390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990600" y="4431268"/>
                  <a:ext cx="5334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solidFill>
                        <a:srgbClr val="FFFF00"/>
                      </a:solidFill>
                    </a:rPr>
                    <a:t>A</a:t>
                  </a:r>
                </a:p>
              </p:txBody>
            </p:sp>
            <p:sp>
              <p:nvSpPr>
                <p:cNvPr id="56391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828800" y="4419600"/>
                  <a:ext cx="5334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solidFill>
                        <a:srgbClr val="FFFF00"/>
                      </a:solidFill>
                    </a:rPr>
                    <a:t>B</a:t>
                  </a:r>
                </a:p>
              </p:txBody>
            </p:sp>
            <p:sp>
              <p:nvSpPr>
                <p:cNvPr id="5639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590800" y="4431268"/>
                  <a:ext cx="5334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solidFill>
                        <a:srgbClr val="FFFF00"/>
                      </a:solidFill>
                    </a:rPr>
                    <a:t>C</a:t>
                  </a:r>
                </a:p>
              </p:txBody>
            </p:sp>
            <p:cxnSp>
              <p:nvCxnSpPr>
                <p:cNvPr id="11" name="Straight Arrow Connector 10"/>
                <p:cNvCxnSpPr>
                  <a:stCxn id="7" idx="2"/>
                  <a:endCxn id="3" idx="3"/>
                </p:cNvCxnSpPr>
                <p:nvPr/>
              </p:nvCxnSpPr>
              <p:spPr>
                <a:xfrm flipH="1" flipV="1">
                  <a:off x="647700" y="4364256"/>
                  <a:ext cx="1219137" cy="11106"/>
                </a:xfrm>
                <a:prstGeom prst="straightConnector1">
                  <a:avLst/>
                </a:prstGeom>
                <a:ln w="38100">
                  <a:solidFill>
                    <a:srgbClr val="00FF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1400" y="3657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2)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10325" y="3592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3)</a:t>
            </a: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810000" y="4114800"/>
            <a:ext cx="2362200" cy="1447800"/>
            <a:chOff x="3810000" y="3505200"/>
            <a:chExt cx="2362200" cy="1447800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3810000" y="3689350"/>
              <a:ext cx="1828800" cy="1263650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3810000" y="3689350"/>
              <a:ext cx="2209800" cy="1263650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81" name="TextBox 45"/>
            <p:cNvSpPr txBox="1">
              <a:spLocks noChangeArrowheads="1"/>
            </p:cNvSpPr>
            <p:nvPr/>
          </p:nvSpPr>
          <p:spPr bwMode="auto">
            <a:xfrm>
              <a:off x="5638800" y="4457689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F</a:t>
              </a:r>
            </a:p>
          </p:txBody>
        </p:sp>
        <p:sp>
          <p:nvSpPr>
            <p:cNvPr id="56382" name="TextBox 46"/>
            <p:cNvSpPr txBox="1">
              <a:spLocks noChangeArrowheads="1"/>
            </p:cNvSpPr>
            <p:nvPr/>
          </p:nvSpPr>
          <p:spPr bwMode="auto">
            <a:xfrm>
              <a:off x="5029200" y="3631663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H</a:t>
              </a:r>
            </a:p>
          </p:txBody>
        </p:sp>
        <p:sp>
          <p:nvSpPr>
            <p:cNvPr id="56383" name="TextBox 47"/>
            <p:cNvSpPr txBox="1">
              <a:spLocks noChangeArrowheads="1"/>
            </p:cNvSpPr>
            <p:nvPr/>
          </p:nvSpPr>
          <p:spPr bwMode="auto">
            <a:xfrm>
              <a:off x="3962400" y="35052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56384" name="TextBox 48"/>
            <p:cNvSpPr txBox="1">
              <a:spLocks noChangeArrowheads="1"/>
            </p:cNvSpPr>
            <p:nvPr/>
          </p:nvSpPr>
          <p:spPr bwMode="auto">
            <a:xfrm>
              <a:off x="3810000" y="44196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G</a:t>
              </a:r>
            </a:p>
          </p:txBody>
        </p:sp>
        <p:sp>
          <p:nvSpPr>
            <p:cNvPr id="56385" name="TextBox 49"/>
            <p:cNvSpPr txBox="1">
              <a:spLocks noChangeArrowheads="1"/>
            </p:cNvSpPr>
            <p:nvPr/>
          </p:nvSpPr>
          <p:spPr bwMode="auto">
            <a:xfrm>
              <a:off x="4648200" y="42672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E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7010400" y="3282950"/>
            <a:ext cx="1981200" cy="2203450"/>
            <a:chOff x="7010400" y="3282365"/>
            <a:chExt cx="1981200" cy="2204035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7848600" y="3282365"/>
              <a:ext cx="0" cy="2204035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7010400" y="3504674"/>
              <a:ext cx="838200" cy="914643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848600" y="4384383"/>
              <a:ext cx="1066800" cy="328700"/>
            </a:xfrm>
            <a:prstGeom prst="straightConnector1">
              <a:avLst/>
            </a:prstGeom>
            <a:ln w="38100">
              <a:solidFill>
                <a:srgbClr val="00FF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74" name="TextBox 50"/>
            <p:cNvSpPr txBox="1">
              <a:spLocks noChangeArrowheads="1"/>
            </p:cNvSpPr>
            <p:nvPr/>
          </p:nvSpPr>
          <p:spPr bwMode="auto">
            <a:xfrm>
              <a:off x="8458200" y="4273023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K</a:t>
              </a:r>
            </a:p>
          </p:txBody>
        </p:sp>
        <p:sp>
          <p:nvSpPr>
            <p:cNvPr id="56375" name="TextBox 51"/>
            <p:cNvSpPr txBox="1">
              <a:spLocks noChangeArrowheads="1"/>
            </p:cNvSpPr>
            <p:nvPr/>
          </p:nvSpPr>
          <p:spPr bwMode="auto">
            <a:xfrm>
              <a:off x="7543800" y="4355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Bookman Old Style" pitchFamily="18" charset="0"/>
                </a:rPr>
                <a:t>I</a:t>
              </a:r>
            </a:p>
          </p:txBody>
        </p:sp>
        <p:sp>
          <p:nvSpPr>
            <p:cNvPr id="56376" name="TextBox 52"/>
            <p:cNvSpPr txBox="1">
              <a:spLocks noChangeArrowheads="1"/>
            </p:cNvSpPr>
            <p:nvPr/>
          </p:nvSpPr>
          <p:spPr bwMode="auto">
            <a:xfrm>
              <a:off x="7543800" y="34406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L</a:t>
              </a:r>
            </a:p>
          </p:txBody>
        </p:sp>
        <p:sp>
          <p:nvSpPr>
            <p:cNvPr id="56377" name="TextBox 53"/>
            <p:cNvSpPr txBox="1">
              <a:spLocks noChangeArrowheads="1"/>
            </p:cNvSpPr>
            <p:nvPr/>
          </p:nvSpPr>
          <p:spPr bwMode="auto">
            <a:xfrm>
              <a:off x="7010400" y="37454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H</a:t>
              </a:r>
            </a:p>
          </p:txBody>
        </p:sp>
        <p:sp>
          <p:nvSpPr>
            <p:cNvPr id="56378" name="TextBox 54"/>
            <p:cNvSpPr txBox="1">
              <a:spLocks noChangeArrowheads="1"/>
            </p:cNvSpPr>
            <p:nvPr/>
          </p:nvSpPr>
          <p:spPr bwMode="auto">
            <a:xfrm>
              <a:off x="7543800" y="4946855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J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79463" y="5399088"/>
            <a:ext cx="1811337" cy="423862"/>
            <a:chOff x="778872" y="5398532"/>
            <a:chExt cx="1811928" cy="424244"/>
          </a:xfrm>
        </p:grpSpPr>
        <p:sp>
          <p:nvSpPr>
            <p:cNvPr id="56366" name="TextBox 59"/>
            <p:cNvSpPr txBox="1">
              <a:spLocks noChangeArrowheads="1"/>
            </p:cNvSpPr>
            <p:nvPr/>
          </p:nvSpPr>
          <p:spPr bwMode="auto">
            <a:xfrm>
              <a:off x="778872" y="5410200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BA       </a:t>
              </a:r>
            </a:p>
          </p:txBody>
        </p:sp>
        <p:sp>
          <p:nvSpPr>
            <p:cNvPr id="56367" name="TextBox 64"/>
            <p:cNvSpPr txBox="1">
              <a:spLocks noChangeArrowheads="1"/>
            </p:cNvSpPr>
            <p:nvPr/>
          </p:nvSpPr>
          <p:spPr bwMode="auto">
            <a:xfrm>
              <a:off x="1257349" y="5453444"/>
              <a:ext cx="7010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and       </a:t>
              </a:r>
            </a:p>
          </p:txBody>
        </p:sp>
        <p:sp>
          <p:nvSpPr>
            <p:cNvPr id="56368" name="TextBox 65"/>
            <p:cNvSpPr txBox="1">
              <a:spLocks noChangeArrowheads="1"/>
            </p:cNvSpPr>
            <p:nvPr/>
          </p:nvSpPr>
          <p:spPr bwMode="auto">
            <a:xfrm>
              <a:off x="1981200" y="5410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BC       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778872" y="5398532"/>
              <a:ext cx="477993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036582" y="5409654"/>
              <a:ext cx="477993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3973513" y="6172200"/>
            <a:ext cx="1812925" cy="423863"/>
            <a:chOff x="778871" y="5398532"/>
            <a:chExt cx="1811929" cy="424244"/>
          </a:xfrm>
        </p:grpSpPr>
        <p:sp>
          <p:nvSpPr>
            <p:cNvPr id="56361" name="TextBox 71"/>
            <p:cNvSpPr txBox="1">
              <a:spLocks noChangeArrowheads="1"/>
            </p:cNvSpPr>
            <p:nvPr/>
          </p:nvSpPr>
          <p:spPr bwMode="auto">
            <a:xfrm>
              <a:off x="778871" y="5410200"/>
              <a:ext cx="5215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EH       </a:t>
              </a:r>
            </a:p>
          </p:txBody>
        </p:sp>
        <p:sp>
          <p:nvSpPr>
            <p:cNvPr id="56362" name="TextBox 72"/>
            <p:cNvSpPr txBox="1">
              <a:spLocks noChangeArrowheads="1"/>
            </p:cNvSpPr>
            <p:nvPr/>
          </p:nvSpPr>
          <p:spPr bwMode="auto">
            <a:xfrm>
              <a:off x="1257349" y="5453444"/>
              <a:ext cx="7010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and       </a:t>
              </a:r>
            </a:p>
          </p:txBody>
        </p:sp>
        <p:sp>
          <p:nvSpPr>
            <p:cNvPr id="56363" name="TextBox 73"/>
            <p:cNvSpPr txBox="1">
              <a:spLocks noChangeArrowheads="1"/>
            </p:cNvSpPr>
            <p:nvPr/>
          </p:nvSpPr>
          <p:spPr bwMode="auto">
            <a:xfrm>
              <a:off x="1981200" y="5410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EG       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778871" y="5398532"/>
              <a:ext cx="47916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2035480" y="5409655"/>
              <a:ext cx="479162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4008438" y="5645150"/>
            <a:ext cx="1812925" cy="423863"/>
            <a:chOff x="778872" y="5398532"/>
            <a:chExt cx="1811928" cy="424244"/>
          </a:xfrm>
        </p:grpSpPr>
        <p:sp>
          <p:nvSpPr>
            <p:cNvPr id="56356" name="TextBox 77"/>
            <p:cNvSpPr txBox="1">
              <a:spLocks noChangeArrowheads="1"/>
            </p:cNvSpPr>
            <p:nvPr/>
          </p:nvSpPr>
          <p:spPr bwMode="auto">
            <a:xfrm>
              <a:off x="778872" y="541020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ED     </a:t>
              </a:r>
            </a:p>
          </p:txBody>
        </p:sp>
        <p:sp>
          <p:nvSpPr>
            <p:cNvPr id="56357" name="TextBox 78"/>
            <p:cNvSpPr txBox="1">
              <a:spLocks noChangeArrowheads="1"/>
            </p:cNvSpPr>
            <p:nvPr/>
          </p:nvSpPr>
          <p:spPr bwMode="auto">
            <a:xfrm>
              <a:off x="1257349" y="5453444"/>
              <a:ext cx="7010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and       </a:t>
              </a:r>
            </a:p>
          </p:txBody>
        </p:sp>
        <p:sp>
          <p:nvSpPr>
            <p:cNvPr id="56358" name="TextBox 79"/>
            <p:cNvSpPr txBox="1">
              <a:spLocks noChangeArrowheads="1"/>
            </p:cNvSpPr>
            <p:nvPr/>
          </p:nvSpPr>
          <p:spPr bwMode="auto">
            <a:xfrm>
              <a:off x="1981200" y="5410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EF       </a:t>
              </a: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778872" y="5398532"/>
              <a:ext cx="479161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035481" y="5409655"/>
              <a:ext cx="479161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6942138" y="5672138"/>
            <a:ext cx="1812925" cy="423862"/>
            <a:chOff x="778872" y="5398532"/>
            <a:chExt cx="1811928" cy="424244"/>
          </a:xfrm>
        </p:grpSpPr>
        <p:sp>
          <p:nvSpPr>
            <p:cNvPr id="56351" name="TextBox 83"/>
            <p:cNvSpPr txBox="1">
              <a:spLocks noChangeArrowheads="1"/>
            </p:cNvSpPr>
            <p:nvPr/>
          </p:nvSpPr>
          <p:spPr bwMode="auto">
            <a:xfrm>
              <a:off x="778872" y="5410200"/>
              <a:ext cx="495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Bookman Old Style" pitchFamily="18" charset="0"/>
                </a:rPr>
                <a:t>IL       </a:t>
              </a:r>
            </a:p>
          </p:txBody>
        </p:sp>
        <p:sp>
          <p:nvSpPr>
            <p:cNvPr id="56352" name="TextBox 84"/>
            <p:cNvSpPr txBox="1">
              <a:spLocks noChangeArrowheads="1"/>
            </p:cNvSpPr>
            <p:nvPr/>
          </p:nvSpPr>
          <p:spPr bwMode="auto">
            <a:xfrm>
              <a:off x="1257349" y="5453444"/>
              <a:ext cx="7010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00"/>
                  </a:solidFill>
                </a:rPr>
                <a:t>and       </a:t>
              </a:r>
            </a:p>
          </p:txBody>
        </p:sp>
        <p:sp>
          <p:nvSpPr>
            <p:cNvPr id="56353" name="TextBox 85"/>
            <p:cNvSpPr txBox="1">
              <a:spLocks noChangeArrowheads="1"/>
            </p:cNvSpPr>
            <p:nvPr/>
          </p:nvSpPr>
          <p:spPr bwMode="auto">
            <a:xfrm>
              <a:off x="1981200" y="5410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Bookman Old Style" pitchFamily="18" charset="0"/>
                </a:rPr>
                <a:t>IJ      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778872" y="5398532"/>
              <a:ext cx="479161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2035481" y="5409654"/>
              <a:ext cx="479161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769" name="Straight Arrow Connector 32768"/>
          <p:cNvCxnSpPr/>
          <p:nvPr/>
        </p:nvCxnSpPr>
        <p:spPr>
          <a:xfrm flipH="1">
            <a:off x="647700" y="4179888"/>
            <a:ext cx="1219200" cy="0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057400" y="4191000"/>
            <a:ext cx="1219200" cy="0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803775" y="4876800"/>
            <a:ext cx="1520825" cy="850900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3276600" y="4025900"/>
            <a:ext cx="1520825" cy="850900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4797425" y="4027488"/>
            <a:ext cx="1222375" cy="849312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 flipV="1">
            <a:off x="3581400" y="4865688"/>
            <a:ext cx="1222375" cy="849312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7848600" y="3048000"/>
            <a:ext cx="0" cy="1323975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0800000" flipV="1">
            <a:off x="7848600" y="4391025"/>
            <a:ext cx="0" cy="1323975"/>
          </a:xfrm>
          <a:prstGeom prst="straightConnector1">
            <a:avLst/>
          </a:prstGeom>
          <a:ln w="19050">
            <a:solidFill>
              <a:srgbClr val="FFFF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" grpId="0"/>
      <p:bldP spid="3" grpId="0"/>
      <p:bldP spid="31" grpId="0"/>
      <p:bldP spid="3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opposite rays</a:t>
            </a:r>
          </a:p>
        </p:txBody>
      </p:sp>
      <p:sp>
        <p:nvSpPr>
          <p:cNvPr id="57347" name="TextBox 16"/>
          <p:cNvSpPr txBox="1">
            <a:spLocks noChangeArrowheads="1"/>
          </p:cNvSpPr>
          <p:nvPr/>
        </p:nvSpPr>
        <p:spPr bwMode="auto">
          <a:xfrm>
            <a:off x="304800" y="18399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Vertical Angles</a:t>
            </a:r>
          </a:p>
        </p:txBody>
      </p:sp>
      <p:sp>
        <p:nvSpPr>
          <p:cNvPr id="57348" name="TextBox 21"/>
          <p:cNvSpPr txBox="1">
            <a:spLocks noChangeArrowheads="1"/>
          </p:cNvSpPr>
          <p:nvPr/>
        </p:nvSpPr>
        <p:spPr bwMode="auto">
          <a:xfrm>
            <a:off x="2743200" y="22971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7349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8:  “Vertical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4800" y="1828800"/>
            <a:ext cx="3565525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33425" cy="274638"/>
          </a:xfrm>
        </p:spPr>
        <p:txBody>
          <a:bodyPr/>
          <a:lstStyle/>
          <a:p>
            <a:pPr>
              <a:defRPr/>
            </a:pPr>
            <a:fld id="{3DC71D28-A91F-43FA-8ACC-5CFDEBCD87BA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3270250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4)  Which numbered angle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       is vertical with </a:t>
            </a:r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∡1?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23850" y="4241800"/>
            <a:ext cx="2952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5) Which numbered angle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      is vertical with </a:t>
            </a:r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∡4?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1000" y="5221288"/>
            <a:ext cx="3489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6) If </a:t>
            </a:r>
            <a:r>
              <a:rPr lang="en-US" altLang="en-US" b="1">
                <a:solidFill>
                  <a:srgbClr val="FFFF00"/>
                </a:solidFill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 = 65</a:t>
            </a:r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find the measure of the numbered angles.</a:t>
            </a:r>
            <a:endParaRPr lang="en-US" altLang="en-US">
              <a:solidFill>
                <a:srgbClr val="FFFF00"/>
              </a:solidFill>
            </a:endParaRP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953000" y="3794125"/>
            <a:ext cx="3352800" cy="2225675"/>
            <a:chOff x="3810000" y="3631663"/>
            <a:chExt cx="2395072" cy="1321337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3810000" y="3690096"/>
              <a:ext cx="1829191" cy="1262904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3810000" y="3690096"/>
              <a:ext cx="2210225" cy="1262904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385" name="TextBox 45"/>
            <p:cNvSpPr txBox="1">
              <a:spLocks noChangeArrowheads="1"/>
            </p:cNvSpPr>
            <p:nvPr/>
          </p:nvSpPr>
          <p:spPr bwMode="auto">
            <a:xfrm>
              <a:off x="5671672" y="4583667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F</a:t>
              </a:r>
            </a:p>
          </p:txBody>
        </p:sp>
        <p:sp>
          <p:nvSpPr>
            <p:cNvPr id="57386" name="TextBox 46"/>
            <p:cNvSpPr txBox="1">
              <a:spLocks noChangeArrowheads="1"/>
            </p:cNvSpPr>
            <p:nvPr/>
          </p:nvSpPr>
          <p:spPr bwMode="auto">
            <a:xfrm>
              <a:off x="5236205" y="3631663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H</a:t>
              </a:r>
            </a:p>
          </p:txBody>
        </p:sp>
        <p:sp>
          <p:nvSpPr>
            <p:cNvPr id="57387" name="TextBox 47"/>
            <p:cNvSpPr txBox="1">
              <a:spLocks noChangeArrowheads="1"/>
            </p:cNvSpPr>
            <p:nvPr/>
          </p:nvSpPr>
          <p:spPr bwMode="auto">
            <a:xfrm>
              <a:off x="3984235" y="3633549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57388" name="TextBox 48"/>
            <p:cNvSpPr txBox="1">
              <a:spLocks noChangeArrowheads="1"/>
            </p:cNvSpPr>
            <p:nvPr/>
          </p:nvSpPr>
          <p:spPr bwMode="auto">
            <a:xfrm>
              <a:off x="3810000" y="4583668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G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04800" y="2819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Vertical Angles-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209800" y="2835275"/>
            <a:ext cx="685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) – two angles whose </a:t>
            </a:r>
            <a:r>
              <a:rPr lang="en-US" altLang="en-US" sz="1600" b="1" i="1" u="sng">
                <a:solidFill>
                  <a:srgbClr val="FFFF00"/>
                </a:solidFill>
                <a:latin typeface="Century Gothic" pitchFamily="34" charset="0"/>
              </a:rPr>
              <a:t>sides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are formed by opposite rays.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699125" y="4306888"/>
            <a:ext cx="1285875" cy="1081087"/>
            <a:chOff x="5699694" y="4306528"/>
            <a:chExt cx="1286049" cy="1081808"/>
          </a:xfrm>
        </p:grpSpPr>
        <p:sp>
          <p:nvSpPr>
            <p:cNvPr id="57379" name="TextBox 92"/>
            <p:cNvSpPr txBox="1">
              <a:spLocks noChangeArrowheads="1"/>
            </p:cNvSpPr>
            <p:nvPr/>
          </p:nvSpPr>
          <p:spPr bwMode="auto">
            <a:xfrm>
              <a:off x="5699694" y="4675860"/>
              <a:ext cx="3928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1</a:t>
              </a:r>
              <a:endParaRPr lang="en-US" altLang="en-US" b="1">
                <a:solidFill>
                  <a:srgbClr val="FFFF00"/>
                </a:solidFill>
              </a:endParaRPr>
            </a:p>
          </p:txBody>
        </p:sp>
        <p:sp>
          <p:nvSpPr>
            <p:cNvPr id="57380" name="TextBox 93"/>
            <p:cNvSpPr txBox="1">
              <a:spLocks noChangeArrowheads="1"/>
            </p:cNvSpPr>
            <p:nvPr/>
          </p:nvSpPr>
          <p:spPr bwMode="auto">
            <a:xfrm>
              <a:off x="6160325" y="4306528"/>
              <a:ext cx="3928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57381" name="TextBox 94"/>
            <p:cNvSpPr txBox="1">
              <a:spLocks noChangeArrowheads="1"/>
            </p:cNvSpPr>
            <p:nvPr/>
          </p:nvSpPr>
          <p:spPr bwMode="auto">
            <a:xfrm>
              <a:off x="6592868" y="4675860"/>
              <a:ext cx="3928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57382" name="TextBox 97"/>
            <p:cNvSpPr txBox="1">
              <a:spLocks noChangeArrowheads="1"/>
            </p:cNvSpPr>
            <p:nvPr/>
          </p:nvSpPr>
          <p:spPr bwMode="auto">
            <a:xfrm>
              <a:off x="6199993" y="5019004"/>
              <a:ext cx="3928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  <a:cs typeface="Cambria Math" pitchFamily="18" charset="0"/>
                </a:rPr>
                <a:t>4</a:t>
              </a:r>
              <a:endParaRPr lang="en-US" altLang="en-US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953000" y="4105275"/>
            <a:ext cx="1208088" cy="1603375"/>
            <a:chOff x="4953002" y="4105407"/>
            <a:chExt cx="1207323" cy="1603378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4953002" y="4105407"/>
              <a:ext cx="1207323" cy="755651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5105305" y="4861058"/>
              <a:ext cx="1055020" cy="847727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>
            <a:grpSpLocks/>
          </p:cNvGrpSpPr>
          <p:nvPr/>
        </p:nvGrpSpPr>
        <p:grpSpPr bwMode="auto">
          <a:xfrm rot="21214391" flipH="1">
            <a:off x="6564313" y="4092575"/>
            <a:ext cx="1055687" cy="1603375"/>
            <a:chOff x="5105400" y="4105407"/>
            <a:chExt cx="1054925" cy="1603378"/>
          </a:xfrm>
        </p:grpSpPr>
        <p:cxnSp>
          <p:nvCxnSpPr>
            <p:cNvPr id="101" name="Straight Arrow Connector 100"/>
            <p:cNvCxnSpPr/>
            <p:nvPr/>
          </p:nvCxnSpPr>
          <p:spPr>
            <a:xfrm flipH="1" flipV="1">
              <a:off x="5105459" y="4104318"/>
              <a:ext cx="1054925" cy="755651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5106320" y="4860149"/>
              <a:ext cx="1054925" cy="847727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76600" y="350520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∡3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grpSp>
        <p:nvGrpSpPr>
          <p:cNvPr id="106" name="Group 105"/>
          <p:cNvGrpSpPr>
            <a:grpSpLocks/>
          </p:cNvGrpSpPr>
          <p:nvPr/>
        </p:nvGrpSpPr>
        <p:grpSpPr bwMode="auto">
          <a:xfrm rot="-5400000">
            <a:off x="5815807" y="4458494"/>
            <a:ext cx="1206500" cy="2179637"/>
            <a:chOff x="4953002" y="4105407"/>
            <a:chExt cx="1207323" cy="1603378"/>
          </a:xfrm>
        </p:grpSpPr>
        <p:cxnSp>
          <p:nvCxnSpPr>
            <p:cNvPr id="107" name="Straight Arrow Connector 106"/>
            <p:cNvCxnSpPr/>
            <p:nvPr/>
          </p:nvCxnSpPr>
          <p:spPr>
            <a:xfrm flipH="1" flipV="1">
              <a:off x="4953001" y="4105407"/>
              <a:ext cx="1207323" cy="755561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5105506" y="4860968"/>
              <a:ext cx="1054819" cy="847817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>
            <a:grpSpLocks/>
          </p:cNvGrpSpPr>
          <p:nvPr/>
        </p:nvGrpSpPr>
        <p:grpSpPr bwMode="auto">
          <a:xfrm rot="5000049" flipV="1">
            <a:off x="5743575" y="3019425"/>
            <a:ext cx="1208088" cy="2179638"/>
            <a:chOff x="4953002" y="4105407"/>
            <a:chExt cx="1207323" cy="1603378"/>
          </a:xfrm>
        </p:grpSpPr>
        <p:cxnSp>
          <p:nvCxnSpPr>
            <p:cNvPr id="110" name="Straight Arrow Connector 109"/>
            <p:cNvCxnSpPr/>
            <p:nvPr/>
          </p:nvCxnSpPr>
          <p:spPr>
            <a:xfrm flipH="1" flipV="1">
              <a:off x="4952703" y="4104899"/>
              <a:ext cx="1207323" cy="755561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5105223" y="4861699"/>
              <a:ext cx="1055020" cy="847817"/>
            </a:xfrm>
            <a:prstGeom prst="straightConnector1">
              <a:avLst/>
            </a:prstGeom>
            <a:ln w="381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3276600" y="435292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∡2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4800600" y="458152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65</a:t>
            </a:r>
            <a:r>
              <a:rPr lang="en-US" altLang="en-US" sz="2800" b="1">
                <a:solidFill>
                  <a:srgbClr val="00FF00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7010400" y="457200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65</a:t>
            </a:r>
            <a:r>
              <a:rPr lang="en-US" altLang="en-US" sz="2800" b="1">
                <a:solidFill>
                  <a:srgbClr val="00FF00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43600" y="3581400"/>
            <a:ext cx="922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115</a:t>
            </a:r>
            <a:r>
              <a:rPr lang="en-US" altLang="en-US" sz="2800" b="1">
                <a:solidFill>
                  <a:srgbClr val="FF00FF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FF00FF"/>
              </a:solidFill>
            </a:endParaRP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5943600" y="3602038"/>
            <a:ext cx="922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115</a:t>
            </a:r>
            <a:r>
              <a:rPr lang="en-US" altLang="en-US" sz="2800" b="1">
                <a:solidFill>
                  <a:srgbClr val="FF00FF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FF00FF"/>
              </a:solidFill>
            </a:endParaRPr>
          </a:p>
        </p:txBody>
      </p:sp>
      <p:sp>
        <p:nvSpPr>
          <p:cNvPr id="44" name="Arc 43"/>
          <p:cNvSpPr/>
          <p:nvPr/>
        </p:nvSpPr>
        <p:spPr>
          <a:xfrm>
            <a:off x="5105400" y="4029075"/>
            <a:ext cx="1920875" cy="1747838"/>
          </a:xfrm>
          <a:prstGeom prst="arc">
            <a:avLst>
              <a:gd name="adj1" fmla="val 13745328"/>
              <a:gd name="adj2" fmla="val 815102"/>
            </a:avLst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45051E-6 L -0.00035 0.28099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40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" grpId="0"/>
      <p:bldP spid="31" grpId="0"/>
      <p:bldP spid="33" grpId="0"/>
      <p:bldP spid="89" grpId="0"/>
      <p:bldP spid="90" grpId="0"/>
      <p:bldP spid="18" grpId="0"/>
      <p:bldP spid="112" grpId="0"/>
      <p:bldP spid="113" grpId="0"/>
      <p:bldP spid="114" grpId="0"/>
      <p:bldP spid="115" grpId="0"/>
      <p:bldP spid="116" grpId="0"/>
      <p:bldP spid="1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2291" name="TextBox 33"/>
          <p:cNvSpPr txBox="1">
            <a:spLocks noChangeArrowheads="1"/>
          </p:cNvSpPr>
          <p:nvPr/>
        </p:nvSpPr>
        <p:spPr bwMode="auto">
          <a:xfrm>
            <a:off x="2667000" y="22209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4400" y="1219200"/>
            <a:ext cx="6126163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F4F5-4484-445B-BD7D-7E06F603DCD6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295" name="TextBox 25"/>
          <p:cNvSpPr txBox="1">
            <a:spLocks noChangeArrowheads="1"/>
          </p:cNvSpPr>
          <p:nvPr/>
        </p:nvSpPr>
        <p:spPr bwMode="auto">
          <a:xfrm>
            <a:off x="457200" y="1230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12296" name="TextBox 27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" y="31242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PERPENDICULAR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657600" y="4267200"/>
            <a:ext cx="365125" cy="365125"/>
            <a:chOff x="3657600" y="4191000"/>
            <a:chExt cx="457200" cy="457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657600" y="41910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86199" y="4419601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2819400" y="4648200"/>
            <a:ext cx="4114800" cy="0"/>
          </a:xfrm>
          <a:prstGeom prst="straightConnector1">
            <a:avLst/>
          </a:prstGeom>
          <a:ln w="1905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57600" y="2743200"/>
            <a:ext cx="0" cy="1905000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51816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a right angle is created at the intersection of two rays, then the rays are perpendicular!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6600" y="48768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CONDITIONAL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" y="58023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two rays are perpendicular, then they create a right angle!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00400" y="5497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CONVERSE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09800" y="3048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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3548063"/>
            <a:ext cx="152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RIGHT ANGLE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33" name="Group 46"/>
          <p:cNvGrpSpPr>
            <a:grpSpLocks/>
          </p:cNvGrpSpPr>
          <p:nvPr/>
        </p:nvGrpSpPr>
        <p:grpSpPr bwMode="auto">
          <a:xfrm>
            <a:off x="2332038" y="3627438"/>
            <a:ext cx="182562" cy="182562"/>
            <a:chOff x="3657600" y="4191000"/>
            <a:chExt cx="457200" cy="4572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657600" y="4191000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86200" y="4419600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28600" y="3929063"/>
            <a:ext cx="2286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NOT PERPENDICULAR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 rot="-5400000">
            <a:off x="2326482" y="384571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⊬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76600" y="3048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H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715000" y="46593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K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766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O</a:t>
            </a:r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6019800" y="2743200"/>
            <a:ext cx="2895600" cy="381000"/>
            <a:chOff x="6019800" y="2743200"/>
            <a:chExt cx="2895600" cy="381000"/>
          </a:xfrm>
        </p:grpSpPr>
        <p:sp>
          <p:nvSpPr>
            <p:cNvPr id="12324" name="TextBox 49"/>
            <p:cNvSpPr txBox="1">
              <a:spLocks noChangeArrowheads="1"/>
            </p:cNvSpPr>
            <p:nvPr/>
          </p:nvSpPr>
          <p:spPr bwMode="auto">
            <a:xfrm>
              <a:off x="6019800" y="2785646"/>
              <a:ext cx="2895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</a:rPr>
                <a:t>Given:  	OH </a:t>
              </a:r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  <a:sym typeface="Symbol" pitchFamily="18" charset="2"/>
                </a:rPr>
                <a:t> OK</a:t>
              </a:r>
              <a:endParaRPr lang="en-US" altLang="en-US" sz="2400" b="1">
                <a:solidFill>
                  <a:srgbClr val="FFC000"/>
                </a:solidFill>
                <a:latin typeface="Century Gothic" pitchFamily="34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70104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75438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6019800" y="3124200"/>
            <a:ext cx="2895600" cy="381000"/>
            <a:chOff x="6019800" y="2743200"/>
            <a:chExt cx="2895600" cy="381000"/>
          </a:xfrm>
        </p:grpSpPr>
        <p:sp>
          <p:nvSpPr>
            <p:cNvPr id="12321" name="TextBox 57"/>
            <p:cNvSpPr txBox="1">
              <a:spLocks noChangeArrowheads="1"/>
            </p:cNvSpPr>
            <p:nvPr/>
          </p:nvSpPr>
          <p:spPr bwMode="auto">
            <a:xfrm>
              <a:off x="6019800" y="2785646"/>
              <a:ext cx="2895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</a:rPr>
                <a:t>If  	OH </a:t>
              </a:r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  <a:sym typeface="Symbol" pitchFamily="18" charset="2"/>
                </a:rPr>
                <a:t> OK ,</a:t>
              </a:r>
              <a:endParaRPr lang="en-US" altLang="en-US" sz="2400" b="1">
                <a:solidFill>
                  <a:srgbClr val="FFC000"/>
                </a:solidFill>
                <a:latin typeface="Century Gothic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70104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75438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019800" y="3548063"/>
            <a:ext cx="2895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then 	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is a Rt 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∡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19800" y="3929063"/>
            <a:ext cx="2895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and if 	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is a Rt 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∡,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019800" y="4310063"/>
            <a:ext cx="2895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then	m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= 90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28600" y="27432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u="sng">
                <a:solidFill>
                  <a:srgbClr val="FFC000"/>
                </a:solidFill>
                <a:latin typeface="Century Gothic" pitchFamily="34" charset="0"/>
              </a:rPr>
              <a:t>SYMBOLS:</a:t>
            </a:r>
            <a:endParaRPr lang="en-US" altLang="en-US" sz="2400" b="1" u="sng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019800" y="21336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CHAIN REASONING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2" grpId="0"/>
      <p:bldP spid="18" grpId="0" animBg="1"/>
      <p:bldP spid="18" grpId="1" animBg="1"/>
      <p:bldP spid="21" grpId="0"/>
      <p:bldP spid="22" grpId="0"/>
      <p:bldP spid="24" grpId="0"/>
      <p:bldP spid="25" grpId="0"/>
      <p:bldP spid="29" grpId="0"/>
      <p:bldP spid="31" grpId="0"/>
      <p:bldP spid="43" grpId="0"/>
      <p:bldP spid="45" grpId="0"/>
      <p:bldP spid="47" grpId="0"/>
      <p:bldP spid="48" grpId="0"/>
      <p:bldP spid="49" grpId="0"/>
      <p:bldP spid="62" grpId="0"/>
      <p:bldP spid="66" grpId="0"/>
      <p:bldP spid="70" grpId="0"/>
      <p:bldP spid="73" grpId="0"/>
      <p:bldP spid="7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opposite rays</a:t>
            </a:r>
          </a:p>
        </p:txBody>
      </p:sp>
      <p:sp>
        <p:nvSpPr>
          <p:cNvPr id="58371" name="TextBox 16"/>
          <p:cNvSpPr txBox="1">
            <a:spLocks noChangeArrowheads="1"/>
          </p:cNvSpPr>
          <p:nvPr/>
        </p:nvSpPr>
        <p:spPr bwMode="auto">
          <a:xfrm>
            <a:off x="304800" y="18399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2.8  Recognize Vertical Angles</a:t>
            </a:r>
          </a:p>
        </p:txBody>
      </p:sp>
      <p:sp>
        <p:nvSpPr>
          <p:cNvPr id="58372" name="TextBox 21"/>
          <p:cNvSpPr txBox="1">
            <a:spLocks noChangeArrowheads="1"/>
          </p:cNvSpPr>
          <p:nvPr/>
        </p:nvSpPr>
        <p:spPr bwMode="auto">
          <a:xfrm>
            <a:off x="2743200" y="22971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8373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8:  “Vertical Angles”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4800" y="1828800"/>
            <a:ext cx="3565525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33425" cy="274638"/>
          </a:xfrm>
        </p:spPr>
        <p:txBody>
          <a:bodyPr/>
          <a:lstStyle/>
          <a:p>
            <a:pPr>
              <a:defRPr/>
            </a:pPr>
            <a:fld id="{DB58F2AE-A914-4013-AB11-9410A6EE0577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50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42900" y="3248025"/>
            <a:ext cx="3489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7) If </a:t>
            </a:r>
            <a:r>
              <a:rPr lang="en-US" altLang="en-US" b="1">
                <a:solidFill>
                  <a:srgbClr val="FFFF00"/>
                </a:solidFill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∡3 = 55</a:t>
            </a:r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which other 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numbered angle must be 55</a:t>
            </a:r>
            <a:r>
              <a:rPr lang="en-US" altLang="en-US">
                <a:solidFill>
                  <a:srgbClr val="FFFF00"/>
                </a:solidFill>
                <a:ea typeface="Cambria Math" pitchFamily="18" charset="0"/>
              </a:rPr>
              <a:t>°?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8378" name="TextBox 88"/>
          <p:cNvSpPr txBox="1">
            <a:spLocks noChangeArrowheads="1"/>
          </p:cNvSpPr>
          <p:nvPr/>
        </p:nvSpPr>
        <p:spPr bwMode="auto">
          <a:xfrm>
            <a:off x="304800" y="2819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Vertical Angles-</a:t>
            </a:r>
          </a:p>
        </p:txBody>
      </p:sp>
      <p:sp>
        <p:nvSpPr>
          <p:cNvPr id="58379" name="TextBox 89"/>
          <p:cNvSpPr txBox="1">
            <a:spLocks noChangeArrowheads="1"/>
          </p:cNvSpPr>
          <p:nvPr/>
        </p:nvSpPr>
        <p:spPr bwMode="auto">
          <a:xfrm>
            <a:off x="2209800" y="2835275"/>
            <a:ext cx="685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) – two angles whose sides are formed by opposite rays.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05200" y="381952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∡6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3505200" y="496252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∡4</a:t>
            </a:r>
            <a:endParaRPr lang="en-US" altLang="en-US" sz="2800" b="1">
              <a:solidFill>
                <a:srgbClr val="00FF00"/>
              </a:solidFill>
            </a:endParaRP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132638" y="4306888"/>
            <a:ext cx="762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55</a:t>
            </a:r>
            <a:r>
              <a:rPr lang="en-US" altLang="en-US" sz="2800" b="1">
                <a:solidFill>
                  <a:srgbClr val="FFFF00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20675" y="4306888"/>
            <a:ext cx="3489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7) If </a:t>
            </a:r>
            <a:r>
              <a:rPr lang="en-US" altLang="en-US" b="1">
                <a:solidFill>
                  <a:srgbClr val="FFFF00"/>
                </a:solidFill>
              </a:rPr>
              <a:t>m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∡1 = 40</a:t>
            </a:r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which other </a:t>
            </a:r>
          </a:p>
          <a:p>
            <a:pPr eaLnBrk="1" hangingPunct="1"/>
            <a:r>
              <a:rPr lang="en-US" altLang="en-US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numbered angle must be 40</a:t>
            </a:r>
            <a:r>
              <a:rPr lang="en-US" altLang="en-US">
                <a:solidFill>
                  <a:srgbClr val="FFFF00"/>
                </a:solidFill>
                <a:ea typeface="Cambria Math" pitchFamily="18" charset="0"/>
              </a:rPr>
              <a:t>°?</a:t>
            </a:r>
            <a:endParaRPr lang="en-US" altLang="en-US">
              <a:solidFill>
                <a:srgbClr val="FFFF00"/>
              </a:solidFill>
            </a:endParaRPr>
          </a:p>
        </p:txBody>
      </p:sp>
      <p:grpSp>
        <p:nvGrpSpPr>
          <p:cNvPr id="58384" name="Group 20"/>
          <p:cNvGrpSpPr>
            <a:grpSpLocks/>
          </p:cNvGrpSpPr>
          <p:nvPr/>
        </p:nvGrpSpPr>
        <p:grpSpPr bwMode="auto">
          <a:xfrm>
            <a:off x="4876800" y="3968750"/>
            <a:ext cx="3170238" cy="2127250"/>
            <a:chOff x="4876800" y="3968616"/>
            <a:chExt cx="3169642" cy="2127384"/>
          </a:xfrm>
        </p:grpSpPr>
        <p:grpSp>
          <p:nvGrpSpPr>
            <p:cNvPr id="58398" name="Group 42"/>
            <p:cNvGrpSpPr>
              <a:grpSpLocks/>
            </p:cNvGrpSpPr>
            <p:nvPr/>
          </p:nvGrpSpPr>
          <p:grpSpPr bwMode="auto">
            <a:xfrm>
              <a:off x="4953000" y="3968616"/>
              <a:ext cx="3093442" cy="2127384"/>
              <a:chOff x="3810000" y="3689866"/>
              <a:chExt cx="2209800" cy="1263134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V="1">
                <a:off x="3809990" y="3689866"/>
                <a:ext cx="1828847" cy="1263134"/>
              </a:xfrm>
              <a:prstGeom prst="straightConnector1">
                <a:avLst/>
              </a:prstGeom>
              <a:ln w="38100">
                <a:solidFill>
                  <a:srgbClr val="FF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 flipV="1">
                <a:off x="3809990" y="3689866"/>
                <a:ext cx="2209810" cy="1263134"/>
              </a:xfrm>
              <a:prstGeom prst="straightConnector1">
                <a:avLst/>
              </a:prstGeom>
              <a:ln w="38100">
                <a:solidFill>
                  <a:srgbClr val="FF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Straight Arrow Connector 3"/>
            <p:cNvCxnSpPr/>
            <p:nvPr/>
          </p:nvCxnSpPr>
          <p:spPr>
            <a:xfrm>
              <a:off x="4876800" y="4952928"/>
              <a:ext cx="3093456" cy="0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494338" y="4348163"/>
            <a:ext cx="1736725" cy="1125537"/>
            <a:chOff x="5494053" y="4348946"/>
            <a:chExt cx="1737294" cy="1125019"/>
          </a:xfrm>
        </p:grpSpPr>
        <p:sp>
          <p:nvSpPr>
            <p:cNvPr id="58392" name="TextBox 5"/>
            <p:cNvSpPr txBox="1">
              <a:spLocks noChangeArrowheads="1"/>
            </p:cNvSpPr>
            <p:nvPr/>
          </p:nvSpPr>
          <p:spPr bwMode="auto">
            <a:xfrm>
              <a:off x="5494053" y="4495799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1</a:t>
              </a:r>
            </a:p>
          </p:txBody>
        </p:sp>
        <p:sp>
          <p:nvSpPr>
            <p:cNvPr id="58393" name="TextBox 49"/>
            <p:cNvSpPr txBox="1">
              <a:spLocks noChangeArrowheads="1"/>
            </p:cNvSpPr>
            <p:nvPr/>
          </p:nvSpPr>
          <p:spPr bwMode="auto">
            <a:xfrm>
              <a:off x="5513020" y="4963180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6</a:t>
              </a:r>
            </a:p>
          </p:txBody>
        </p:sp>
        <p:sp>
          <p:nvSpPr>
            <p:cNvPr id="58394" name="TextBox 50"/>
            <p:cNvSpPr txBox="1">
              <a:spLocks noChangeArrowheads="1"/>
            </p:cNvSpPr>
            <p:nvPr/>
          </p:nvSpPr>
          <p:spPr bwMode="auto">
            <a:xfrm>
              <a:off x="6137788" y="5104633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5</a:t>
              </a:r>
            </a:p>
          </p:txBody>
        </p:sp>
        <p:sp>
          <p:nvSpPr>
            <p:cNvPr id="58395" name="TextBox 51"/>
            <p:cNvSpPr txBox="1">
              <a:spLocks noChangeArrowheads="1"/>
            </p:cNvSpPr>
            <p:nvPr/>
          </p:nvSpPr>
          <p:spPr bwMode="auto">
            <a:xfrm>
              <a:off x="6841704" y="4941615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4</a:t>
              </a:r>
            </a:p>
          </p:txBody>
        </p:sp>
        <p:sp>
          <p:nvSpPr>
            <p:cNvPr id="58396" name="TextBox 52"/>
            <p:cNvSpPr txBox="1">
              <a:spLocks noChangeArrowheads="1"/>
            </p:cNvSpPr>
            <p:nvPr/>
          </p:nvSpPr>
          <p:spPr bwMode="auto">
            <a:xfrm>
              <a:off x="6858000" y="4495799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3</a:t>
              </a:r>
            </a:p>
          </p:txBody>
        </p:sp>
        <p:sp>
          <p:nvSpPr>
            <p:cNvPr id="58397" name="TextBox 53"/>
            <p:cNvSpPr txBox="1">
              <a:spLocks noChangeArrowheads="1"/>
            </p:cNvSpPr>
            <p:nvPr/>
          </p:nvSpPr>
          <p:spPr bwMode="auto">
            <a:xfrm>
              <a:off x="6112889" y="4348946"/>
              <a:ext cx="3733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FF00"/>
                  </a:solidFill>
                </a:rPr>
                <a:t>2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4953000" y="3968750"/>
            <a:ext cx="2560638" cy="2127250"/>
          </a:xfrm>
          <a:prstGeom prst="straightConnector1">
            <a:avLst/>
          </a:prstGeom>
          <a:ln w="762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724400" y="4953000"/>
            <a:ext cx="3322638" cy="11113"/>
          </a:xfrm>
          <a:prstGeom prst="straightConnector1">
            <a:avLst/>
          </a:prstGeom>
          <a:ln w="762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7869040" flipH="1">
            <a:off x="5340350" y="4602163"/>
            <a:ext cx="922337" cy="1131888"/>
          </a:xfrm>
          <a:prstGeom prst="arc">
            <a:avLst>
              <a:gd name="adj1" fmla="val 16534068"/>
              <a:gd name="adj2" fmla="val 21184697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800600" y="4276725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40</a:t>
            </a:r>
            <a:r>
              <a:rPr lang="en-US" altLang="en-US" sz="2800" b="1">
                <a:solidFill>
                  <a:srgbClr val="FFFF00"/>
                </a:solidFill>
                <a:ea typeface="Cambria Math" pitchFamily="18" charset="0"/>
              </a:rPr>
              <a:t>°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953000" y="3968750"/>
            <a:ext cx="3094038" cy="2127250"/>
          </a:xfrm>
          <a:prstGeom prst="straightConnector1">
            <a:avLst/>
          </a:prstGeom>
          <a:ln w="762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rot="10613129" flipH="1">
            <a:off x="6672263" y="4397375"/>
            <a:ext cx="922337" cy="1131888"/>
          </a:xfrm>
          <a:prstGeom prst="arc">
            <a:avLst>
              <a:gd name="adj1" fmla="val 16534068"/>
              <a:gd name="adj2" fmla="val 21184697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/>
      <p:bldP spid="18" grpId="0"/>
      <p:bldP spid="112" grpId="0"/>
      <p:bldP spid="113" grpId="0"/>
      <p:bldP spid="113" grpId="1"/>
      <p:bldP spid="44" grpId="0"/>
      <p:bldP spid="6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4E2A-1CC5-4958-9658-66FA91DB546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59440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59441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59442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59443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59444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59445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59446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59447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4000" y="29210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CE </a:t>
            </a:r>
            <a:r>
              <a:rPr lang="en-US" altLang="en-US" sz="320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sz="3200">
                <a:solidFill>
                  <a:srgbClr val="FF0000"/>
                </a:solidFill>
              </a:rPr>
              <a:t> DB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98525" y="1252538"/>
            <a:ext cx="4165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E and D are the midpoints of </a:t>
            </a:r>
          </a:p>
          <a:p>
            <a:pPr eaLnBrk="1" hangingPunct="1"/>
            <a:r>
              <a:rPr lang="en-US" altLang="en-US" sz="2400"/>
              <a:t>AC and AB,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98525" y="2208213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and AC </a:t>
            </a:r>
            <a:r>
              <a:rPr lang="en-US" alt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sz="2400"/>
              <a:t> AB</a:t>
            </a:r>
          </a:p>
        </p:txBody>
      </p:sp>
      <p:cxnSp>
        <p:nvCxnSpPr>
          <p:cNvPr id="24" name="Straight Connector 23"/>
          <p:cNvCxnSpPr>
            <a:stCxn id="3" idx="0"/>
          </p:cNvCxnSpPr>
          <p:nvPr/>
        </p:nvCxnSpPr>
        <p:spPr>
          <a:xfrm flipH="1">
            <a:off x="5181600" y="952500"/>
            <a:ext cx="1714500" cy="281940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" idx="0"/>
          </p:cNvCxnSpPr>
          <p:nvPr/>
        </p:nvCxnSpPr>
        <p:spPr>
          <a:xfrm>
            <a:off x="6896100" y="952500"/>
            <a:ext cx="1714500" cy="281940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943600" y="2268538"/>
            <a:ext cx="209550" cy="1841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48575" y="2270125"/>
            <a:ext cx="209550" cy="1841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781546">
            <a:off x="5318125" y="434975"/>
            <a:ext cx="590550" cy="3373438"/>
          </a:xfrm>
          <a:prstGeom prst="leftBrac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9818454" flipH="1">
            <a:off x="7883525" y="457200"/>
            <a:ext cx="590550" cy="3373438"/>
          </a:xfrm>
          <a:prstGeom prst="leftBrac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410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1.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4196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212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521200" y="5584825"/>
            <a:ext cx="1033463" cy="2825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 rot="3360000">
            <a:off x="7313613" y="1495425"/>
            <a:ext cx="76200" cy="381000"/>
            <a:chOff x="6096000" y="4114800"/>
            <a:chExt cx="76200" cy="381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70646" y="4114558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 rot="3360000">
            <a:off x="8085138" y="2738438"/>
            <a:ext cx="76200" cy="381000"/>
            <a:chOff x="6096000" y="4114800"/>
            <a:chExt cx="76200" cy="3810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70645" y="4114558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 rot="18240000" flipH="1">
            <a:off x="5630863" y="2781300"/>
            <a:ext cx="76200" cy="381000"/>
            <a:chOff x="6096000" y="4114800"/>
            <a:chExt cx="76200" cy="381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096238" y="4114154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71534" y="4113242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>
            <a:grpSpLocks/>
          </p:cNvGrpSpPr>
          <p:nvPr/>
        </p:nvGrpSpPr>
        <p:grpSpPr bwMode="auto">
          <a:xfrm rot="18240000" flipH="1">
            <a:off x="6429375" y="1477963"/>
            <a:ext cx="76200" cy="381000"/>
            <a:chOff x="6096000" y="4114800"/>
            <a:chExt cx="76200" cy="3810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96237" y="4114155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171533" y="4113241"/>
              <a:ext cx="0" cy="381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>
            <a:grpSpLocks/>
          </p:cNvGrpSpPr>
          <p:nvPr/>
        </p:nvGrpSpPr>
        <p:grpSpPr bwMode="auto">
          <a:xfrm rot="18240000" flipH="1">
            <a:off x="5627688" y="2767013"/>
            <a:ext cx="76200" cy="381000"/>
            <a:chOff x="6096000" y="4114800"/>
            <a:chExt cx="76200" cy="3810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096238" y="4114154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71533" y="411324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>
            <a:grpSpLocks/>
          </p:cNvGrpSpPr>
          <p:nvPr/>
        </p:nvGrpSpPr>
        <p:grpSpPr bwMode="auto">
          <a:xfrm rot="3360000">
            <a:off x="8066088" y="2767013"/>
            <a:ext cx="76200" cy="381000"/>
            <a:chOff x="6096000" y="4114800"/>
            <a:chExt cx="76200" cy="3810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70645" y="4114558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657850" y="5541963"/>
            <a:ext cx="3316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Like divisions of  ≅ segs  are ≅</a:t>
            </a:r>
            <a:endParaRPr lang="en-US" altLang="en-US" b="1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65417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133600" y="16764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52575" y="227012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324100" y="224155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43200" y="29718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10000" y="2971800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27" name="TextBox 57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 animBg="1"/>
      <p:bldP spid="28" grpId="0" animBg="1"/>
      <p:bldP spid="29" grpId="0" animBg="1"/>
      <p:bldP spid="31" grpId="0"/>
      <p:bldP spid="32" grpId="0"/>
      <p:bldP spid="33" grpId="0" animBg="1"/>
      <p:bldP spid="5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CF5E3-C57B-402C-BE7E-2719B86F42B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0452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0453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0454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0455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0456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0457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0458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0459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4000" y="2463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CD </a:t>
            </a:r>
            <a:r>
              <a:rPr lang="en-US" altLang="en-US" sz="320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sz="3200">
                <a:solidFill>
                  <a:srgbClr val="FF0000"/>
                </a:solidFill>
              </a:rPr>
              <a:t> EB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FE </a:t>
            </a:r>
            <a:r>
              <a:rPr lang="en-US" altLang="en-US" sz="3200" b="1">
                <a:ea typeface="Cambria Math" pitchFamily="18" charset="0"/>
              </a:rPr>
              <a:t>≅ </a:t>
            </a:r>
            <a:r>
              <a:rPr lang="en-US" altLang="en-US" sz="3200" b="1"/>
              <a:t>FD, and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8500" y="1549400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FC </a:t>
            </a:r>
            <a:r>
              <a:rPr lang="en-US" altLang="en-US" sz="3200" b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sz="3200" b="1"/>
              <a:t> FB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2362200"/>
            <a:ext cx="773113" cy="441325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13563" y="2379663"/>
            <a:ext cx="782637" cy="439737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0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2.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4196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191000" y="4722813"/>
            <a:ext cx="1033463" cy="3651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3360000">
            <a:off x="6446838" y="2368550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8240000" flipH="1">
            <a:off x="7397750" y="2312988"/>
            <a:ext cx="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57800" y="2835275"/>
            <a:ext cx="1616075" cy="89852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58000" y="2819400"/>
            <a:ext cx="1735138" cy="93662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410200" y="4708525"/>
            <a:ext cx="358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≅SEGS added to ≅SEGS are ≅ SEGS</a:t>
            </a:r>
            <a:endParaRPr lang="en-US" altLang="en-US" b="1">
              <a:solidFill>
                <a:srgbClr val="FF0000"/>
              </a:solidFill>
            </a:endParaRP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 rot="18240000" flipH="1">
            <a:off x="6126163" y="3051175"/>
            <a:ext cx="76200" cy="381000"/>
            <a:chOff x="6096000" y="4114800"/>
            <a:chExt cx="76200" cy="3810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096238" y="4114154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71534" y="4113242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>
            <a:grpSpLocks/>
          </p:cNvGrpSpPr>
          <p:nvPr/>
        </p:nvGrpSpPr>
        <p:grpSpPr bwMode="auto">
          <a:xfrm rot="3360000">
            <a:off x="7539038" y="3043238"/>
            <a:ext cx="76200" cy="381000"/>
            <a:chOff x="6096000" y="4114800"/>
            <a:chExt cx="76200" cy="3810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70645" y="4114558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>
            <a:off x="746125" y="9906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12925" y="9906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11450" y="2528888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125" y="2514600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22325" y="15494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809750" y="1549400"/>
            <a:ext cx="5476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47" name="TextBox 41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1" grpId="0"/>
      <p:bldP spid="32" grpId="0"/>
      <p:bldP spid="33" grpId="0" animBg="1"/>
      <p:bldP spid="5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19756679" flipH="1">
            <a:off x="7481888" y="2713038"/>
            <a:ext cx="2235200" cy="2136775"/>
          </a:xfrm>
          <a:prstGeom prst="arc">
            <a:avLst>
              <a:gd name="adj1" fmla="val 16382179"/>
              <a:gd name="adj2" fmla="val 19662668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 rot="1843321">
            <a:off x="4064000" y="2708275"/>
            <a:ext cx="2236788" cy="2135188"/>
          </a:xfrm>
          <a:prstGeom prst="arc">
            <a:avLst>
              <a:gd name="adj1" fmla="val 16382179"/>
              <a:gd name="adj2" fmla="val 19662668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84C08-5E50-479A-B538-7CD1746A047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1483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1484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1485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1486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1487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1488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1489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1490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888" y="3911600"/>
            <a:ext cx="629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∡ACD ≅ ∡A</a:t>
            </a:r>
            <a:r>
              <a:rPr lang="en-US" altLang="en-US" sz="3200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CD bisects </a:t>
            </a:r>
            <a:r>
              <a:rPr lang="en-US" altLang="en-US" sz="3200" b="1">
                <a:ea typeface="Cambria Math" pitchFamily="18" charset="0"/>
              </a:rPr>
              <a:t>∡ACB,</a:t>
            </a:r>
            <a:endParaRPr lang="en-US" altLang="en-US" sz="3200" b="1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" y="15494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BE bisects </a:t>
            </a:r>
            <a:r>
              <a:rPr lang="en-US" altLang="en-US" sz="3200" b="1">
                <a:ea typeface="Cambria Math" pitchFamily="18" charset="0"/>
              </a:rPr>
              <a:t>∡ABC,</a:t>
            </a:r>
            <a:r>
              <a:rPr lang="en-US" altLang="en-US" sz="3200" b="1"/>
              <a:t>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067300" y="1841500"/>
            <a:ext cx="3543300" cy="1924050"/>
          </a:xfrm>
          <a:prstGeom prst="line">
            <a:avLst/>
          </a:prstGeom>
          <a:ln w="57150">
            <a:solidFill>
              <a:srgbClr val="FF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02238" y="1885950"/>
            <a:ext cx="3390900" cy="1871663"/>
          </a:xfrm>
          <a:prstGeom prst="line">
            <a:avLst/>
          </a:prstGeom>
          <a:ln w="57150">
            <a:solidFill>
              <a:srgbClr val="FF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6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3.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24338" y="5557838"/>
            <a:ext cx="1006475" cy="2746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76888" y="5511800"/>
            <a:ext cx="2957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Like divisions of ≅ ∡s  are ≅ </a:t>
            </a:r>
            <a:endParaRPr lang="en-US" altLang="en-US" b="1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 rot="877871">
            <a:off x="7850188" y="3176588"/>
            <a:ext cx="423862" cy="63500"/>
            <a:chOff x="8148505" y="2653127"/>
            <a:chExt cx="423610" cy="63172"/>
          </a:xfrm>
        </p:grpSpPr>
        <p:cxnSp>
          <p:nvCxnSpPr>
            <p:cNvPr id="47" name="Straight Connector 46"/>
            <p:cNvCxnSpPr/>
            <p:nvPr/>
          </p:nvCxnSpPr>
          <p:spPr>
            <a:xfrm rot="18240000" flipH="1">
              <a:off x="8380361" y="2461367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8240000" flipH="1">
              <a:off x="8337922" y="2524627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>
            <a:grpSpLocks/>
          </p:cNvGrpSpPr>
          <p:nvPr/>
        </p:nvGrpSpPr>
        <p:grpSpPr bwMode="auto">
          <a:xfrm rot="3360000">
            <a:off x="5695950" y="3035300"/>
            <a:ext cx="76200" cy="381000"/>
            <a:chOff x="6096000" y="4114800"/>
            <a:chExt cx="76200" cy="3810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70647" y="4114557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21590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and </a:t>
            </a:r>
            <a:r>
              <a:rPr lang="en-US" altLang="en-US" sz="3200" b="1">
                <a:ea typeface="Cambria Math" pitchFamily="18" charset="0"/>
              </a:rPr>
              <a:t>∡ACB ≅ ABC</a:t>
            </a:r>
            <a:r>
              <a:rPr lang="en-US" altLang="en-US" sz="3200" b="1"/>
              <a:t> </a:t>
            </a:r>
          </a:p>
        </p:txBody>
      </p:sp>
      <p:sp>
        <p:nvSpPr>
          <p:cNvPr id="39" name="Arc 38"/>
          <p:cNvSpPr/>
          <p:nvPr/>
        </p:nvSpPr>
        <p:spPr>
          <a:xfrm rot="236440">
            <a:off x="5208588" y="3160713"/>
            <a:ext cx="639762" cy="731837"/>
          </a:xfrm>
          <a:prstGeom prst="arc">
            <a:avLst>
              <a:gd name="adj1" fmla="val 16382179"/>
              <a:gd name="adj2" fmla="val 19537837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Arc 41"/>
          <p:cNvSpPr/>
          <p:nvPr/>
        </p:nvSpPr>
        <p:spPr>
          <a:xfrm rot="21363560" flipH="1">
            <a:off x="7927975" y="3159125"/>
            <a:ext cx="639763" cy="730250"/>
          </a:xfrm>
          <a:prstGeom prst="arc">
            <a:avLst>
              <a:gd name="adj1" fmla="val 16382179"/>
              <a:gd name="adj2" fmla="val 19537837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rot="-888996">
            <a:off x="7621588" y="3557588"/>
            <a:ext cx="423862" cy="63500"/>
            <a:chOff x="8148505" y="2653127"/>
            <a:chExt cx="423610" cy="63172"/>
          </a:xfrm>
        </p:grpSpPr>
        <p:cxnSp>
          <p:nvCxnSpPr>
            <p:cNvPr id="54" name="Straight Connector 53"/>
            <p:cNvCxnSpPr/>
            <p:nvPr/>
          </p:nvCxnSpPr>
          <p:spPr>
            <a:xfrm rot="18240000" flipH="1">
              <a:off x="8381145" y="2462239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8240000" flipH="1">
              <a:off x="8338347" y="2524483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>
            <a:grpSpLocks/>
          </p:cNvGrpSpPr>
          <p:nvPr/>
        </p:nvGrpSpPr>
        <p:grpSpPr bwMode="auto">
          <a:xfrm rot="4500000">
            <a:off x="5856288" y="3405188"/>
            <a:ext cx="76200" cy="381000"/>
            <a:chOff x="6096000" y="4114800"/>
            <a:chExt cx="76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094422" y="4115673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171833" y="4115050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rc 39"/>
          <p:cNvSpPr/>
          <p:nvPr/>
        </p:nvSpPr>
        <p:spPr>
          <a:xfrm rot="2758440">
            <a:off x="5269707" y="3318669"/>
            <a:ext cx="641350" cy="731837"/>
          </a:xfrm>
          <a:prstGeom prst="arc">
            <a:avLst>
              <a:gd name="adj1" fmla="val 16382179"/>
              <a:gd name="adj2" fmla="val 1966266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Arc 40"/>
          <p:cNvSpPr/>
          <p:nvPr/>
        </p:nvSpPr>
        <p:spPr>
          <a:xfrm rot="18841560" flipH="1">
            <a:off x="7870826" y="3314700"/>
            <a:ext cx="639762" cy="731837"/>
          </a:xfrm>
          <a:prstGeom prst="arc">
            <a:avLst>
              <a:gd name="adj1" fmla="val 16382179"/>
              <a:gd name="adj2" fmla="val 1966266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724525" y="2879725"/>
            <a:ext cx="428625" cy="373063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7640638" y="2827338"/>
            <a:ext cx="428625" cy="373062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52475" y="990600"/>
            <a:ext cx="6953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85800" y="1600200"/>
            <a:ext cx="6953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4" name="TextBox 51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1" grpId="0"/>
      <p:bldP spid="32" grpId="0"/>
      <p:bldP spid="33" grpId="0" animBg="1"/>
      <p:bldP spid="55" grpId="0"/>
      <p:bldP spid="3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0B5E2-5439-4126-9827-A7FFC906010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2497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2498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2499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2500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2501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2502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2503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2504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888" y="3911600"/>
            <a:ext cx="629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CG ≅ </a:t>
            </a:r>
            <a:r>
              <a:rPr lang="en-US" altLang="en-US" sz="3200">
                <a:solidFill>
                  <a:srgbClr val="FF0000"/>
                </a:solidFill>
              </a:rPr>
              <a:t>BH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CG </a:t>
            </a:r>
            <a:r>
              <a:rPr lang="en-US" altLang="en-US" sz="3200" b="1">
                <a:ea typeface="Cambria Math" pitchFamily="18" charset="0"/>
              </a:rPr>
              <a:t>≅ GH,</a:t>
            </a:r>
            <a:endParaRPr lang="en-US" altLang="en-US" sz="3200" b="1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" y="17018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BH </a:t>
            </a:r>
            <a:r>
              <a:rPr lang="en-US" altLang="en-US" sz="3200" b="1">
                <a:ea typeface="Cambria Math" pitchFamily="18" charset="0"/>
              </a:rPr>
              <a:t>≅ GH,</a:t>
            </a:r>
            <a:r>
              <a:rPr lang="en-US" altLang="en-US" sz="3200" b="1"/>
              <a:t> 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6400800" y="3733800"/>
            <a:ext cx="1006475" cy="6350"/>
          </a:xfrm>
          <a:prstGeom prst="line">
            <a:avLst/>
          </a:prstGeom>
          <a:ln w="57150">
            <a:solidFill>
              <a:srgbClr val="FF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41925" y="3744913"/>
            <a:ext cx="1006475" cy="12700"/>
          </a:xfrm>
          <a:prstGeom prst="line">
            <a:avLst/>
          </a:prstGeom>
          <a:ln w="57150">
            <a:solidFill>
              <a:srgbClr val="FF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8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4.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51325" y="5880100"/>
            <a:ext cx="1006475" cy="2746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970463" y="5678488"/>
            <a:ext cx="3716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If segs are ≅ to SAME  seg, 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then ≅ to each other 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62" name="5-Point Star 61"/>
          <p:cNvSpPr/>
          <p:nvPr/>
        </p:nvSpPr>
        <p:spPr>
          <a:xfrm>
            <a:off x="2759075" y="1403350"/>
            <a:ext cx="428625" cy="373063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762000" y="9906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05000" y="99695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62000" y="17526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871663" y="1752600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27325" y="3962400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94125" y="3962400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527925" y="3733800"/>
            <a:ext cx="1006475" cy="6350"/>
          </a:xfrm>
          <a:prstGeom prst="line">
            <a:avLst/>
          </a:prstGeom>
          <a:ln w="5715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400800" y="3810000"/>
            <a:ext cx="1006475" cy="6350"/>
          </a:xfrm>
          <a:prstGeom prst="line">
            <a:avLst/>
          </a:prstGeom>
          <a:ln w="5715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752600" y="925513"/>
            <a:ext cx="822325" cy="1328737"/>
          </a:xfrm>
          <a:prstGeom prst="round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613525" y="3559175"/>
            <a:ext cx="428625" cy="373063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Left Brace 71"/>
          <p:cNvSpPr/>
          <p:nvPr/>
        </p:nvSpPr>
        <p:spPr>
          <a:xfrm rot="5400000">
            <a:off x="7797007" y="2956718"/>
            <a:ext cx="457200" cy="1096963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Left Brace 72"/>
          <p:cNvSpPr/>
          <p:nvPr/>
        </p:nvSpPr>
        <p:spPr>
          <a:xfrm rot="16200000" flipV="1">
            <a:off x="5490369" y="3490119"/>
            <a:ext cx="457200" cy="1096962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96" name="TextBox 38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1" grpId="0"/>
      <p:bldP spid="32" grpId="0"/>
      <p:bldP spid="33" grpId="0" animBg="1"/>
      <p:bldP spid="55" grpId="0"/>
      <p:bldP spid="23" grpId="0" animBg="1"/>
      <p:bldP spid="72" grpId="0" animBg="1"/>
      <p:bldP spid="7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20261013" flipH="1">
            <a:off x="7862888" y="3022600"/>
            <a:ext cx="1379537" cy="1554163"/>
          </a:xfrm>
          <a:prstGeom prst="arc">
            <a:avLst>
              <a:gd name="adj1" fmla="val 18368797"/>
              <a:gd name="adj2" fmla="val 20131499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 rot="1843321">
            <a:off x="4157663" y="2665413"/>
            <a:ext cx="2235200" cy="2135187"/>
          </a:xfrm>
          <a:prstGeom prst="arc">
            <a:avLst>
              <a:gd name="adj1" fmla="val 16208754"/>
              <a:gd name="adj2" fmla="val 19845713"/>
            </a:avLst>
          </a:prstGeom>
          <a:noFill/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8D955-CCEC-4AF7-B480-FB91C4D9E41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3518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3519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3520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3521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3522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3523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3524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3525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888" y="3911600"/>
            <a:ext cx="629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∡ACD ≅ ∡A</a:t>
            </a:r>
            <a:r>
              <a:rPr lang="en-US" altLang="en-US" sz="3200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ea typeface="Cambria Math" pitchFamily="18" charset="0"/>
              </a:rPr>
              <a:t>∡BCD ≅ ∡CBE ,</a:t>
            </a:r>
          </a:p>
        </p:txBody>
      </p:sp>
      <p:sp>
        <p:nvSpPr>
          <p:cNvPr id="63501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5.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51325" y="5033963"/>
            <a:ext cx="1276350" cy="2746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76888" y="4889500"/>
            <a:ext cx="339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If ≅ ∡s are subtracted from ≅ ∡s,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then the like diffs are ≅ 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16002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and </a:t>
            </a:r>
            <a:r>
              <a:rPr lang="en-US" altLang="en-US" sz="3200" b="1">
                <a:ea typeface="Cambria Math" pitchFamily="18" charset="0"/>
              </a:rPr>
              <a:t>∡ACB ≅ ABC</a:t>
            </a:r>
            <a:r>
              <a:rPr lang="en-US" altLang="en-US" sz="3200" b="1"/>
              <a:t> 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rot="-1584678">
            <a:off x="7688263" y="3557588"/>
            <a:ext cx="423862" cy="63500"/>
            <a:chOff x="8148505" y="2653127"/>
            <a:chExt cx="423610" cy="63172"/>
          </a:xfrm>
        </p:grpSpPr>
        <p:cxnSp>
          <p:nvCxnSpPr>
            <p:cNvPr id="54" name="Straight Connector 53"/>
            <p:cNvCxnSpPr/>
            <p:nvPr/>
          </p:nvCxnSpPr>
          <p:spPr>
            <a:xfrm rot="18240000" flipH="1">
              <a:off x="8380800" y="2462136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8240000" flipH="1">
              <a:off x="8338400" y="2525815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rc 39"/>
          <p:cNvSpPr/>
          <p:nvPr/>
        </p:nvSpPr>
        <p:spPr>
          <a:xfrm rot="4659230">
            <a:off x="4654550" y="2970213"/>
            <a:ext cx="1247775" cy="1555750"/>
          </a:xfrm>
          <a:prstGeom prst="arc">
            <a:avLst>
              <a:gd name="adj1" fmla="val 15239033"/>
              <a:gd name="adj2" fmla="val 17041521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670550" y="3024188"/>
            <a:ext cx="273050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7877175" y="2979738"/>
            <a:ext cx="274638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 rot="4500000">
            <a:off x="5946775" y="3381375"/>
            <a:ext cx="76200" cy="381000"/>
            <a:chOff x="6096000" y="4114800"/>
            <a:chExt cx="76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094422" y="4115672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171834" y="4115050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Arc 51"/>
          <p:cNvSpPr/>
          <p:nvPr/>
        </p:nvSpPr>
        <p:spPr>
          <a:xfrm rot="19756679" flipH="1">
            <a:off x="7486650" y="2665413"/>
            <a:ext cx="2235200" cy="2135187"/>
          </a:xfrm>
          <a:prstGeom prst="arc">
            <a:avLst>
              <a:gd name="adj1" fmla="val 16382179"/>
              <a:gd name="adj2" fmla="val 19845713"/>
            </a:avLst>
          </a:prstGeom>
          <a:noFill/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513" name="TextBox 36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  <p:bldP spid="32" grpId="0"/>
      <p:bldP spid="33" grpId="0" animBg="1"/>
      <p:bldP spid="55" grpId="0"/>
      <p:bldP spid="3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48C3C-3976-4AA9-9C22-332068B00AF2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4541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4542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4543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4544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4545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4546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4547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4548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2362200"/>
            <a:ext cx="5300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FD + FB = EB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EF =</a:t>
            </a:r>
            <a:r>
              <a:rPr lang="en-US" altLang="en-US" sz="3200" b="1">
                <a:ea typeface="Cambria Math" pitchFamily="18" charset="0"/>
              </a:rPr>
              <a:t> </a:t>
            </a:r>
            <a:r>
              <a:rPr lang="en-US" altLang="en-US" sz="3200" b="1"/>
              <a:t>FD, and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8500" y="1549400"/>
            <a:ext cx="309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EF + FB = EB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2362200"/>
            <a:ext cx="773113" cy="441325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913563" y="2379663"/>
            <a:ext cx="782637" cy="439737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6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6.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4196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24338" y="6097588"/>
            <a:ext cx="1281112" cy="3651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2209800" y="3733800"/>
            <a:ext cx="1616075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913563" y="2803525"/>
            <a:ext cx="1679575" cy="95250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410200" y="5791200"/>
            <a:ext cx="358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One seg  measure can be substituted for the other in the </a:t>
            </a:r>
            <a:r>
              <a:rPr lang="en-US" altLang="en-US" b="1" u="sng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EQUATION</a:t>
            </a:r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!</a:t>
            </a:r>
            <a:endParaRPr lang="en-US" altLang="en-US" b="1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360488" y="3733800"/>
            <a:ext cx="773112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9800" y="2416175"/>
            <a:ext cx="2438400" cy="13557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371600" y="3657600"/>
            <a:ext cx="246856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512888" y="4114800"/>
            <a:ext cx="773112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895600" y="4114800"/>
            <a:ext cx="773113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38400" y="38862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=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886200" y="3657600"/>
            <a:ext cx="363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/>
              <a:t>!</a:t>
            </a:r>
          </a:p>
        </p:txBody>
      </p:sp>
      <p:sp>
        <p:nvSpPr>
          <p:cNvPr id="64540" name="TextBox 34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1" grpId="0"/>
      <p:bldP spid="32" grpId="0"/>
      <p:bldP spid="33" grpId="0" animBg="1"/>
      <p:bldP spid="55" grpId="0"/>
      <p:bldP spid="26" grpId="0"/>
      <p:bldP spid="6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446838" y="3841750"/>
            <a:ext cx="21463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5CBEC-302E-4406-908D-B50E5145200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5564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5565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5566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5567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5568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5569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5570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5571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4000" y="2463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CG </a:t>
            </a:r>
            <a:r>
              <a:rPr lang="en-US" altLang="en-US" sz="320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sz="3200">
                <a:solidFill>
                  <a:srgbClr val="FF0000"/>
                </a:solidFill>
              </a:rPr>
              <a:t> BH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6125" y="1252538"/>
            <a:ext cx="2620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CH </a:t>
            </a:r>
            <a:r>
              <a:rPr lang="en-US" altLang="en-US" sz="3200" b="1">
                <a:ea typeface="Cambria Math" pitchFamily="18" charset="0"/>
              </a:rPr>
              <a:t>≅ </a:t>
            </a:r>
            <a:r>
              <a:rPr lang="en-US" altLang="en-US" sz="3200" b="1"/>
              <a:t>BG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446838" y="3810000"/>
            <a:ext cx="1096962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9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7.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4196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191000" y="5003800"/>
            <a:ext cx="1338263" cy="3667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5257800" y="3733800"/>
            <a:ext cx="2257425" cy="22225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495300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If  the SAME seg is subtracted from ≅SEGS , the like diffs are ≅ </a:t>
            </a:r>
            <a:endParaRPr lang="en-US" altLang="en-US" b="1">
              <a:solidFill>
                <a:srgbClr val="FF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898525" y="1252538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65325" y="1287463"/>
            <a:ext cx="549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11450" y="2528888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125" y="2514600"/>
            <a:ext cx="5492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16713" y="3656013"/>
            <a:ext cx="446087" cy="300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781800" y="3656013"/>
            <a:ext cx="381000" cy="3063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-Point Star 53"/>
          <p:cNvSpPr/>
          <p:nvPr/>
        </p:nvSpPr>
        <p:spPr>
          <a:xfrm>
            <a:off x="5705475" y="3595688"/>
            <a:ext cx="274638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7915275" y="3668713"/>
            <a:ext cx="273050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563" name="TextBox 3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  <p:bldP spid="32" grpId="0"/>
      <p:bldP spid="33" grpId="0" animBg="1"/>
      <p:bldP spid="5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Arc 39"/>
          <p:cNvSpPr/>
          <p:nvPr/>
        </p:nvSpPr>
        <p:spPr>
          <a:xfrm rot="3937517">
            <a:off x="4580731" y="2980532"/>
            <a:ext cx="1249363" cy="1555750"/>
          </a:xfrm>
          <a:prstGeom prst="arc">
            <a:avLst>
              <a:gd name="adj1" fmla="val 14162927"/>
              <a:gd name="adj2" fmla="val 17687269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20106759" flipH="1">
            <a:off x="7862888" y="3022600"/>
            <a:ext cx="1379537" cy="1554163"/>
          </a:xfrm>
          <a:prstGeom prst="arc">
            <a:avLst>
              <a:gd name="adj1" fmla="val 16282564"/>
              <a:gd name="adj2" fmla="val 19845883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 rot="1843321">
            <a:off x="4157663" y="2665413"/>
            <a:ext cx="2235200" cy="2135187"/>
          </a:xfrm>
          <a:prstGeom prst="arc">
            <a:avLst>
              <a:gd name="adj1" fmla="val 16208754"/>
              <a:gd name="adj2" fmla="val 19845713"/>
            </a:avLst>
          </a:prstGeom>
          <a:noFill/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7DABB-0C2B-4F01-B514-9F99F59037F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6594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6595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6596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6597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6598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6599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6600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6601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600" y="4064000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2(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∡ABC) + ∡CAB = 180°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952500"/>
            <a:ext cx="6115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ea typeface="Cambria Math" pitchFamily="18" charset="0"/>
              </a:rPr>
              <a:t>∡CAB + ∡ACB + ∡ABC = 180°</a:t>
            </a:r>
          </a:p>
        </p:txBody>
      </p:sp>
      <p:sp>
        <p:nvSpPr>
          <p:cNvPr id="66574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8.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51325" y="6096000"/>
            <a:ext cx="1276350" cy="2746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16002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and </a:t>
            </a:r>
            <a:r>
              <a:rPr lang="en-US" altLang="en-US" sz="3200" b="1">
                <a:ea typeface="Cambria Math" pitchFamily="18" charset="0"/>
              </a:rPr>
              <a:t>∡ACB ≅ ABC</a:t>
            </a:r>
            <a:r>
              <a:rPr lang="en-US" altLang="en-US" sz="3200" b="1"/>
              <a:t> 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rot="-239711">
            <a:off x="7727950" y="3367088"/>
            <a:ext cx="423863" cy="63500"/>
            <a:chOff x="8148505" y="2653127"/>
            <a:chExt cx="423610" cy="63172"/>
          </a:xfrm>
        </p:grpSpPr>
        <p:cxnSp>
          <p:nvCxnSpPr>
            <p:cNvPr id="54" name="Straight Connector 53"/>
            <p:cNvCxnSpPr/>
            <p:nvPr/>
          </p:nvCxnSpPr>
          <p:spPr>
            <a:xfrm rot="18240000" flipH="1">
              <a:off x="8380833" y="2462507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8240000" flipH="1">
              <a:off x="8338316" y="2524461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5-Point Star 21"/>
          <p:cNvSpPr/>
          <p:nvPr/>
        </p:nvSpPr>
        <p:spPr>
          <a:xfrm>
            <a:off x="8051800" y="3382963"/>
            <a:ext cx="274638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 rot="3720000">
            <a:off x="5862638" y="3190875"/>
            <a:ext cx="76200" cy="381000"/>
            <a:chOff x="6096000" y="4114800"/>
            <a:chExt cx="76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094320" y="4115224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171734" y="4115033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Arc 51"/>
          <p:cNvSpPr/>
          <p:nvPr/>
        </p:nvSpPr>
        <p:spPr>
          <a:xfrm rot="19756679" flipH="1">
            <a:off x="7486650" y="2665413"/>
            <a:ext cx="2235200" cy="2135187"/>
          </a:xfrm>
          <a:prstGeom prst="arc">
            <a:avLst>
              <a:gd name="adj1" fmla="val 16382179"/>
              <a:gd name="adj2" fmla="val 19845713"/>
            </a:avLst>
          </a:prstGeom>
          <a:noFill/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5476875" y="3395663"/>
            <a:ext cx="274638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10200" y="5791200"/>
            <a:ext cx="358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One ANGLE  measure can be substituted for the other in the </a:t>
            </a:r>
            <a:r>
              <a:rPr lang="en-US" altLang="en-US" b="1" u="sng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EQUATION</a:t>
            </a:r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!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38" name="5-Point Star 37"/>
          <p:cNvSpPr/>
          <p:nvPr/>
        </p:nvSpPr>
        <p:spPr>
          <a:xfrm>
            <a:off x="8077200" y="3382963"/>
            <a:ext cx="274638" cy="274637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586" name="TextBox 38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6705600" y="1219200"/>
            <a:ext cx="428625" cy="373063"/>
          </a:xfrm>
          <a:prstGeom prst="star5">
            <a:avLst/>
          </a:prstGeom>
          <a:solidFill>
            <a:srgbClr val="FF00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7924800" y="3276600"/>
            <a:ext cx="428625" cy="373063"/>
          </a:xfrm>
          <a:prstGeom prst="star5">
            <a:avLst/>
          </a:prstGeom>
          <a:solidFill>
            <a:srgbClr val="FF00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5410200" y="3352800"/>
            <a:ext cx="428625" cy="373063"/>
          </a:xfrm>
          <a:prstGeom prst="star5">
            <a:avLst/>
          </a:prstGeom>
          <a:solidFill>
            <a:srgbClr val="FF00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022E-7 L -0.49826 0.12003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13" y="5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  <p:bldP spid="32" grpId="0"/>
      <p:bldP spid="33" grpId="0" animBg="1"/>
      <p:bldP spid="36" grpId="0"/>
      <p:bldP spid="3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19756679" flipH="1">
            <a:off x="7481888" y="2713038"/>
            <a:ext cx="2235200" cy="2136775"/>
          </a:xfrm>
          <a:prstGeom prst="arc">
            <a:avLst>
              <a:gd name="adj1" fmla="val 16382179"/>
              <a:gd name="adj2" fmla="val 17969844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 rot="1843321">
            <a:off x="4064000" y="2708275"/>
            <a:ext cx="2236788" cy="2135188"/>
          </a:xfrm>
          <a:prstGeom prst="arc">
            <a:avLst>
              <a:gd name="adj1" fmla="val 16382179"/>
              <a:gd name="adj2" fmla="val 17965509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A533-C673-4811-9D06-C0BBA1CD709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7627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7628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7629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7630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7631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7632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7633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7634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888" y="3911600"/>
            <a:ext cx="629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∡ACB ≅ ∡A</a:t>
            </a:r>
            <a:r>
              <a:rPr lang="en-US" altLang="en-US" sz="320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CD bisects </a:t>
            </a:r>
            <a:r>
              <a:rPr lang="en-US" altLang="en-US" sz="3200" b="1">
                <a:ea typeface="Cambria Math" pitchFamily="18" charset="0"/>
              </a:rPr>
              <a:t>∡ACB,</a:t>
            </a:r>
            <a:endParaRPr lang="en-US" altLang="en-US" sz="3200" b="1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" y="15494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BE bisects </a:t>
            </a:r>
            <a:r>
              <a:rPr lang="en-US" altLang="en-US" sz="3200" b="1">
                <a:ea typeface="Cambria Math" pitchFamily="18" charset="0"/>
              </a:rPr>
              <a:t>∡ABC,</a:t>
            </a:r>
            <a:r>
              <a:rPr lang="en-US" altLang="en-US" sz="3200" b="1"/>
              <a:t> 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067300" y="1841500"/>
            <a:ext cx="3543300" cy="1924050"/>
          </a:xfrm>
          <a:prstGeom prst="line">
            <a:avLst/>
          </a:prstGeom>
          <a:ln w="57150">
            <a:solidFill>
              <a:srgbClr val="FF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02238" y="1885950"/>
            <a:ext cx="3390900" cy="1871663"/>
          </a:xfrm>
          <a:prstGeom prst="line">
            <a:avLst/>
          </a:prstGeom>
          <a:ln w="57150">
            <a:solidFill>
              <a:srgbClr val="FF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00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133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9.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224338" y="5311775"/>
            <a:ext cx="1433512" cy="27305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754688" y="5289550"/>
            <a:ext cx="2957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Like multiples of ≅ ∡s  are ≅ </a:t>
            </a:r>
            <a:endParaRPr lang="en-US" altLang="en-US" b="1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 rot="877871">
            <a:off x="7850188" y="3176588"/>
            <a:ext cx="423862" cy="63500"/>
            <a:chOff x="8148505" y="2653127"/>
            <a:chExt cx="423610" cy="63172"/>
          </a:xfrm>
        </p:grpSpPr>
        <p:cxnSp>
          <p:nvCxnSpPr>
            <p:cNvPr id="47" name="Straight Connector 46"/>
            <p:cNvCxnSpPr/>
            <p:nvPr/>
          </p:nvCxnSpPr>
          <p:spPr>
            <a:xfrm rot="18240000" flipH="1">
              <a:off x="8380361" y="2461367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8240000" flipH="1">
              <a:off x="8337922" y="2524627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>
            <a:grpSpLocks/>
          </p:cNvGrpSpPr>
          <p:nvPr/>
        </p:nvGrpSpPr>
        <p:grpSpPr bwMode="auto">
          <a:xfrm rot="3360000">
            <a:off x="5695950" y="3035300"/>
            <a:ext cx="76200" cy="381000"/>
            <a:chOff x="6096000" y="4114800"/>
            <a:chExt cx="76200" cy="3810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095350" y="411547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70647" y="4114557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21590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and </a:t>
            </a:r>
            <a:r>
              <a:rPr lang="en-US" altLang="en-US" sz="3200" b="1">
                <a:ea typeface="Cambria Math" pitchFamily="18" charset="0"/>
              </a:rPr>
              <a:t>∡ACD ≅ ABE</a:t>
            </a:r>
            <a:r>
              <a:rPr lang="en-US" altLang="en-US" sz="3200" b="1"/>
              <a:t> </a:t>
            </a:r>
          </a:p>
        </p:txBody>
      </p:sp>
      <p:sp>
        <p:nvSpPr>
          <p:cNvPr id="39" name="Arc 38"/>
          <p:cNvSpPr/>
          <p:nvPr/>
        </p:nvSpPr>
        <p:spPr>
          <a:xfrm rot="236440">
            <a:off x="5208588" y="3160713"/>
            <a:ext cx="639762" cy="731837"/>
          </a:xfrm>
          <a:prstGeom prst="arc">
            <a:avLst>
              <a:gd name="adj1" fmla="val 16382179"/>
              <a:gd name="adj2" fmla="val 19537837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Arc 41"/>
          <p:cNvSpPr/>
          <p:nvPr/>
        </p:nvSpPr>
        <p:spPr>
          <a:xfrm rot="21363560" flipH="1">
            <a:off x="7927975" y="3159125"/>
            <a:ext cx="639763" cy="730250"/>
          </a:xfrm>
          <a:prstGeom prst="arc">
            <a:avLst>
              <a:gd name="adj1" fmla="val 16382179"/>
              <a:gd name="adj2" fmla="val 19537837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rot="-888996">
            <a:off x="7621588" y="3557588"/>
            <a:ext cx="423862" cy="63500"/>
            <a:chOff x="8148505" y="2653127"/>
            <a:chExt cx="423610" cy="63172"/>
          </a:xfrm>
        </p:grpSpPr>
        <p:cxnSp>
          <p:nvCxnSpPr>
            <p:cNvPr id="54" name="Straight Connector 53"/>
            <p:cNvCxnSpPr/>
            <p:nvPr/>
          </p:nvCxnSpPr>
          <p:spPr>
            <a:xfrm rot="18240000" flipH="1">
              <a:off x="8381145" y="2462239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8240000" flipH="1">
              <a:off x="8338347" y="2524483"/>
              <a:ext cx="0" cy="380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>
            <a:grpSpLocks/>
          </p:cNvGrpSpPr>
          <p:nvPr/>
        </p:nvGrpSpPr>
        <p:grpSpPr bwMode="auto">
          <a:xfrm rot="4500000">
            <a:off x="5856288" y="3405188"/>
            <a:ext cx="76200" cy="381000"/>
            <a:chOff x="6096000" y="4114800"/>
            <a:chExt cx="76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094422" y="4115673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171833" y="4115050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rc 39"/>
          <p:cNvSpPr/>
          <p:nvPr/>
        </p:nvSpPr>
        <p:spPr>
          <a:xfrm rot="2758440">
            <a:off x="5269707" y="3318669"/>
            <a:ext cx="641350" cy="731837"/>
          </a:xfrm>
          <a:prstGeom prst="arc">
            <a:avLst>
              <a:gd name="adj1" fmla="val 16382179"/>
              <a:gd name="adj2" fmla="val 1966266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Arc 40"/>
          <p:cNvSpPr/>
          <p:nvPr/>
        </p:nvSpPr>
        <p:spPr>
          <a:xfrm rot="18841560" flipH="1">
            <a:off x="7870826" y="3314700"/>
            <a:ext cx="639762" cy="731837"/>
          </a:xfrm>
          <a:prstGeom prst="arc">
            <a:avLst>
              <a:gd name="adj1" fmla="val 16382179"/>
              <a:gd name="adj2" fmla="val 1966266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5395913" y="3355975"/>
            <a:ext cx="428625" cy="373063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7943850" y="3336925"/>
            <a:ext cx="428625" cy="373063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52475" y="990600"/>
            <a:ext cx="6953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85800" y="1600200"/>
            <a:ext cx="6953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18" name="TextBox 51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85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385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385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385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385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385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1" grpId="0"/>
      <p:bldP spid="32" grpId="0"/>
      <p:bldP spid="33" grpId="0" animBg="1"/>
      <p:bldP spid="5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3315" name="TextBox 33"/>
          <p:cNvSpPr txBox="1">
            <a:spLocks noChangeArrowheads="1"/>
          </p:cNvSpPr>
          <p:nvPr/>
        </p:nvSpPr>
        <p:spPr bwMode="auto">
          <a:xfrm>
            <a:off x="2667000" y="22209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4400" y="1219200"/>
            <a:ext cx="6126163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2D94D-BC44-4FF4-915E-C2597FE06BC6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319" name="TextBox 25"/>
          <p:cNvSpPr txBox="1">
            <a:spLocks noChangeArrowheads="1"/>
          </p:cNvSpPr>
          <p:nvPr/>
        </p:nvSpPr>
        <p:spPr bwMode="auto">
          <a:xfrm>
            <a:off x="457200" y="1230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13320" name="TextBox 27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673475" y="4267200"/>
            <a:ext cx="365125" cy="365125"/>
            <a:chOff x="3657600" y="4191000"/>
            <a:chExt cx="457200" cy="457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657600" y="41910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86199" y="4419601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2819400" y="4648200"/>
            <a:ext cx="4114800" cy="0"/>
          </a:xfrm>
          <a:prstGeom prst="straightConnector1">
            <a:avLst/>
          </a:prstGeom>
          <a:ln w="1905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57600" y="2743200"/>
            <a:ext cx="0" cy="1905000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51816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a right angle is created at the intersection of two rays, then the rays are perpendicular!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6600" y="48768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CONDITIONAL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" y="58023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two rays are perpendicular, then they create a right angle!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00400" y="5497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CONVERSE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76600" y="3048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H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715000" y="46593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K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766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O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019800" y="25146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Given:    m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 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= 90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096000" y="4114800"/>
            <a:ext cx="2895600" cy="381000"/>
            <a:chOff x="6019800" y="2743200"/>
            <a:chExt cx="2895600" cy="381000"/>
          </a:xfrm>
        </p:grpSpPr>
        <p:sp>
          <p:nvSpPr>
            <p:cNvPr id="13342" name="TextBox 57"/>
            <p:cNvSpPr txBox="1">
              <a:spLocks noChangeArrowheads="1"/>
            </p:cNvSpPr>
            <p:nvPr/>
          </p:nvSpPr>
          <p:spPr bwMode="auto">
            <a:xfrm>
              <a:off x="6019800" y="2785646"/>
              <a:ext cx="2895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</a:rPr>
                <a:t>then  	OH </a:t>
              </a:r>
              <a:r>
                <a:rPr lang="en-US" altLang="en-US" sz="1600" b="1">
                  <a:solidFill>
                    <a:srgbClr val="FFC000"/>
                  </a:solidFill>
                  <a:latin typeface="Century Gothic" pitchFamily="34" charset="0"/>
                  <a:sym typeface="Symbol" pitchFamily="18" charset="2"/>
                </a:rPr>
                <a:t> OK</a:t>
              </a:r>
              <a:endParaRPr lang="en-US" altLang="en-US" sz="2400" b="1">
                <a:solidFill>
                  <a:srgbClr val="FFC000"/>
                </a:solidFill>
                <a:latin typeface="Century Gothic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70104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7543800" y="2743200"/>
              <a:ext cx="3810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019800" y="33528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then 	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is a Rt 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∡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19800" y="37338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and if 	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is a Rt 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∡,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019800" y="29718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If	m</a:t>
            </a:r>
            <a:r>
              <a:rPr lang="en-US" altLang="en-US" sz="16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H</a:t>
            </a:r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OK  = 90</a:t>
            </a:r>
            <a:endParaRPr lang="en-US" altLang="en-US" sz="2400" b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019800" y="21336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CHAIN REASONING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38600" y="39624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90</a:t>
            </a:r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56" name="Left-Right Arrow Callout 55"/>
          <p:cNvSpPr/>
          <p:nvPr/>
        </p:nvSpPr>
        <p:spPr>
          <a:xfrm>
            <a:off x="685800" y="2819400"/>
            <a:ext cx="1981200" cy="1752600"/>
          </a:xfrm>
          <a:prstGeom prst="left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sym typeface="Symbol"/>
              </a:rPr>
              <a:t></a:t>
            </a:r>
          </a:p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</a:rPr>
              <a:t>Right Angles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28600" y="3429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FF00"/>
                </a:solidFill>
                <a:latin typeface="Century Gothic" pitchFamily="34" charset="0"/>
                <a:sym typeface="Symbol" pitchFamily="18" charset="2"/>
              </a:rPr>
              <a:t></a:t>
            </a:r>
            <a:endParaRPr lang="en-US" altLang="en-US" sz="2400" b="1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743200" y="3505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90</a:t>
            </a:r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id="2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1" grpId="0"/>
      <p:bldP spid="22" grpId="0"/>
      <p:bldP spid="24" grpId="0"/>
      <p:bldP spid="25" grpId="0"/>
      <p:bldP spid="47" grpId="0"/>
      <p:bldP spid="48" grpId="0"/>
      <p:bldP spid="49" grpId="0"/>
      <p:bldP spid="50" grpId="0"/>
      <p:bldP spid="62" grpId="0"/>
      <p:bldP spid="66" grpId="0"/>
      <p:bldP spid="70" grpId="0"/>
      <p:bldP spid="74" grpId="0"/>
      <p:bldP spid="51" grpId="0"/>
      <p:bldP spid="56" grpId="0" animBg="1"/>
      <p:bldP spid="57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0" y="76200"/>
            <a:ext cx="228600" cy="6765925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Arc 60"/>
          <p:cNvSpPr/>
          <p:nvPr/>
        </p:nvSpPr>
        <p:spPr>
          <a:xfrm rot="5826088" flipH="1">
            <a:off x="6239669" y="2042319"/>
            <a:ext cx="1377950" cy="1554162"/>
          </a:xfrm>
          <a:prstGeom prst="arc">
            <a:avLst>
              <a:gd name="adj1" fmla="val 18368797"/>
              <a:gd name="adj2" fmla="val 427295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 rot="13593468">
            <a:off x="6135687" y="2128838"/>
            <a:ext cx="1636713" cy="1398588"/>
          </a:xfrm>
          <a:prstGeom prst="arc">
            <a:avLst>
              <a:gd name="adj1" fmla="val 17032182"/>
              <a:gd name="adj2" fmla="val 20446652"/>
            </a:avLst>
          </a:prstGeom>
          <a:solidFill>
            <a:srgbClr val="AE77D7"/>
          </a:solidFill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3837D-7024-404D-ABE1-FF46334B871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181600" y="952500"/>
            <a:ext cx="3429000" cy="2819400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5"/>
          </p:cNvCxnSpPr>
          <p:nvPr/>
        </p:nvCxnSpPr>
        <p:spPr>
          <a:xfrm flipV="1">
            <a:off x="518160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2362200"/>
            <a:ext cx="2571750" cy="14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0"/>
          </p:cNvCxnSpPr>
          <p:nvPr/>
        </p:nvCxnSpPr>
        <p:spPr>
          <a:xfrm flipV="1">
            <a:off x="6896100" y="952500"/>
            <a:ext cx="0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876800" y="582613"/>
            <a:ext cx="4097338" cy="3557587"/>
            <a:chOff x="4876800" y="582673"/>
            <a:chExt cx="4096987" cy="3558064"/>
          </a:xfrm>
        </p:grpSpPr>
        <p:sp>
          <p:nvSpPr>
            <p:cNvPr id="68638" name="TextBox 8"/>
            <p:cNvSpPr txBox="1">
              <a:spLocks noChangeArrowheads="1"/>
            </p:cNvSpPr>
            <p:nvPr/>
          </p:nvSpPr>
          <p:spPr bwMode="auto">
            <a:xfrm>
              <a:off x="6716486" y="582673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A</a:t>
              </a:r>
            </a:p>
          </p:txBody>
        </p:sp>
        <p:sp>
          <p:nvSpPr>
            <p:cNvPr id="68639" name="TextBox 9"/>
            <p:cNvSpPr txBox="1">
              <a:spLocks noChangeArrowheads="1"/>
            </p:cNvSpPr>
            <p:nvPr/>
          </p:nvSpPr>
          <p:spPr bwMode="auto">
            <a:xfrm>
              <a:off x="6705600" y="2866901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</a:t>
              </a:r>
            </a:p>
          </p:txBody>
        </p:sp>
        <p:sp>
          <p:nvSpPr>
            <p:cNvPr id="68640" name="TextBox 10"/>
            <p:cNvSpPr txBox="1">
              <a:spLocks noChangeArrowheads="1"/>
            </p:cNvSpPr>
            <p:nvPr/>
          </p:nvSpPr>
          <p:spPr bwMode="auto">
            <a:xfrm>
              <a:off x="5657850" y="2069482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E</a:t>
              </a:r>
            </a:p>
          </p:txBody>
        </p:sp>
        <p:sp>
          <p:nvSpPr>
            <p:cNvPr id="68641" name="TextBox 11"/>
            <p:cNvSpPr txBox="1">
              <a:spLocks noChangeArrowheads="1"/>
            </p:cNvSpPr>
            <p:nvPr/>
          </p:nvSpPr>
          <p:spPr bwMode="auto">
            <a:xfrm>
              <a:off x="4876800" y="365760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C</a:t>
              </a:r>
            </a:p>
          </p:txBody>
        </p:sp>
        <p:sp>
          <p:nvSpPr>
            <p:cNvPr id="68642" name="TextBox 12"/>
            <p:cNvSpPr txBox="1">
              <a:spLocks noChangeArrowheads="1"/>
            </p:cNvSpPr>
            <p:nvPr/>
          </p:nvSpPr>
          <p:spPr bwMode="auto">
            <a:xfrm>
              <a:off x="6153769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G</a:t>
              </a:r>
            </a:p>
          </p:txBody>
        </p:sp>
        <p:sp>
          <p:nvSpPr>
            <p:cNvPr id="68643" name="TextBox 13"/>
            <p:cNvSpPr txBox="1">
              <a:spLocks noChangeArrowheads="1"/>
            </p:cNvSpPr>
            <p:nvPr/>
          </p:nvSpPr>
          <p:spPr bwMode="auto">
            <a:xfrm>
              <a:off x="7324725" y="3771405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H</a:t>
              </a:r>
            </a:p>
          </p:txBody>
        </p:sp>
        <p:sp>
          <p:nvSpPr>
            <p:cNvPr id="68644" name="TextBox 14"/>
            <p:cNvSpPr txBox="1">
              <a:spLocks noChangeArrowheads="1"/>
            </p:cNvSpPr>
            <p:nvPr/>
          </p:nvSpPr>
          <p:spPr bwMode="auto">
            <a:xfrm>
              <a:off x="8592787" y="373301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B</a:t>
              </a:r>
            </a:p>
          </p:txBody>
        </p:sp>
        <p:sp>
          <p:nvSpPr>
            <p:cNvPr id="68645" name="TextBox 15"/>
            <p:cNvSpPr txBox="1">
              <a:spLocks noChangeArrowheads="1"/>
            </p:cNvSpPr>
            <p:nvPr/>
          </p:nvSpPr>
          <p:spPr bwMode="auto">
            <a:xfrm>
              <a:off x="7753350" y="2083337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D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888" y="3911600"/>
            <a:ext cx="629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Conclusion:  </a:t>
            </a:r>
            <a:r>
              <a:rPr lang="en-US" altLang="en-US" sz="3200">
                <a:solidFill>
                  <a:srgbClr val="FF0000"/>
                </a:solidFill>
                <a:ea typeface="Cambria Math" pitchFamily="18" charset="0"/>
              </a:rPr>
              <a:t>∡AFC ≅ ∡AFB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9763" y="952500"/>
            <a:ext cx="491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ea typeface="Cambria Math" pitchFamily="18" charset="0"/>
              </a:rPr>
              <a:t>∡AFD ≅ ∡AFE ,</a:t>
            </a:r>
          </a:p>
        </p:txBody>
      </p:sp>
      <p:sp>
        <p:nvSpPr>
          <p:cNvPr id="68621" name="TextBox 29"/>
          <p:cNvSpPr txBox="1">
            <a:spLocks noChangeArrowheads="1"/>
          </p:cNvSpPr>
          <p:nvPr/>
        </p:nvSpPr>
        <p:spPr bwMode="auto">
          <a:xfrm>
            <a:off x="676275" y="339725"/>
            <a:ext cx="27130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10.  Given: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497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Because?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91000" y="4708525"/>
            <a:ext cx="3860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Addition</a:t>
            </a:r>
          </a:p>
          <a:p>
            <a:pPr eaLnBrk="1" hangingPunct="1"/>
            <a:r>
              <a:rPr lang="en-US" altLang="en-US"/>
              <a:t>Subtraction</a:t>
            </a:r>
          </a:p>
          <a:p>
            <a:pPr eaLnBrk="1" hangingPunct="1"/>
            <a:r>
              <a:rPr lang="en-US" altLang="en-US"/>
              <a:t>Multiplication</a:t>
            </a:r>
          </a:p>
          <a:p>
            <a:pPr eaLnBrk="1" hangingPunct="1"/>
            <a:r>
              <a:rPr lang="en-US" altLang="en-US"/>
              <a:t>Division</a:t>
            </a:r>
          </a:p>
          <a:p>
            <a:pPr eaLnBrk="1" hangingPunct="1"/>
            <a:r>
              <a:rPr lang="en-US" altLang="en-US"/>
              <a:t>Transitive</a:t>
            </a:r>
          </a:p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191000" y="4752975"/>
            <a:ext cx="1276350" cy="27305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76888" y="4572000"/>
            <a:ext cx="3397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If ≅ ∡s are added to ≅ ∡s,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then the like sums are ≅ 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1600200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/>
              <a:t>and </a:t>
            </a:r>
            <a:r>
              <a:rPr lang="en-US" altLang="en-US" sz="3200" b="1">
                <a:ea typeface="Cambria Math" pitchFamily="18" charset="0"/>
              </a:rPr>
              <a:t>∡DFB ≅ EFC</a:t>
            </a:r>
            <a:r>
              <a:rPr lang="en-US" altLang="en-US" sz="3200" b="1"/>
              <a:t> </a:t>
            </a:r>
          </a:p>
        </p:txBody>
      </p:sp>
      <p:sp>
        <p:nvSpPr>
          <p:cNvPr id="40" name="Arc 39"/>
          <p:cNvSpPr/>
          <p:nvPr/>
        </p:nvSpPr>
        <p:spPr>
          <a:xfrm rot="19064156">
            <a:off x="6283325" y="2068513"/>
            <a:ext cx="1247775" cy="1555750"/>
          </a:xfrm>
          <a:prstGeom prst="arc">
            <a:avLst>
              <a:gd name="adj1" fmla="val 15239033"/>
              <a:gd name="adj2" fmla="val 18444589"/>
            </a:avLst>
          </a:prstGeom>
          <a:solidFill>
            <a:srgbClr val="FFFF00"/>
          </a:solidFill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324600" y="2362200"/>
            <a:ext cx="457200" cy="457200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 rot="1860000">
            <a:off x="7237413" y="2035175"/>
            <a:ext cx="76200" cy="381000"/>
            <a:chOff x="6096000" y="4114800"/>
            <a:chExt cx="762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094895" y="4114281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171127" y="4114777"/>
              <a:ext cx="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Arc 51"/>
          <p:cNvSpPr/>
          <p:nvPr/>
        </p:nvSpPr>
        <p:spPr>
          <a:xfrm rot="8671259" flipH="1">
            <a:off x="6088063" y="2063750"/>
            <a:ext cx="1558925" cy="1522413"/>
          </a:xfrm>
          <a:prstGeom prst="arc">
            <a:avLst>
              <a:gd name="adj1" fmla="val 17709887"/>
              <a:gd name="adj2" fmla="val 21184344"/>
            </a:avLst>
          </a:prstGeom>
          <a:solidFill>
            <a:srgbClr val="AE77D7"/>
          </a:solidFill>
          <a:ln w="57150">
            <a:solidFill>
              <a:srgbClr val="9954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rot="1832640">
            <a:off x="6372225" y="2160588"/>
            <a:ext cx="422275" cy="63500"/>
            <a:chOff x="8148505" y="2653127"/>
            <a:chExt cx="423610" cy="63172"/>
          </a:xfrm>
        </p:grpSpPr>
        <p:cxnSp>
          <p:nvCxnSpPr>
            <p:cNvPr id="54" name="Straight Connector 53"/>
            <p:cNvCxnSpPr/>
            <p:nvPr/>
          </p:nvCxnSpPr>
          <p:spPr>
            <a:xfrm rot="18240000" flipH="1">
              <a:off x="8381177" y="2461107"/>
              <a:ext cx="0" cy="3806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8240000" flipH="1">
              <a:off x="8337825" y="2524985"/>
              <a:ext cx="0" cy="3806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5-Point Star 61"/>
          <p:cNvSpPr/>
          <p:nvPr/>
        </p:nvSpPr>
        <p:spPr>
          <a:xfrm>
            <a:off x="7010400" y="2362200"/>
            <a:ext cx="457200" cy="457200"/>
          </a:xfrm>
          <a:prstGeom prst="star5">
            <a:avLst/>
          </a:prstGeom>
          <a:solidFill>
            <a:srgbClr val="FFFF00"/>
          </a:solidFill>
          <a:ln w="381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33" name="TextBox 36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7030A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Self-Check Properties Quiz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85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385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  <p:bldP spid="32" grpId="0"/>
      <p:bldP spid="33" grpId="0" animBg="1"/>
      <p:bldP spid="5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1: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4400" y="1219200"/>
            <a:ext cx="6126163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7AB11-ADC9-40B9-B48E-86BA8B437E0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342" name="TextBox 25"/>
          <p:cNvSpPr txBox="1">
            <a:spLocks noChangeArrowheads="1"/>
          </p:cNvSpPr>
          <p:nvPr/>
        </p:nvSpPr>
        <p:spPr bwMode="auto">
          <a:xfrm>
            <a:off x="457200" y="1230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14343" name="TextBox 27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673475" y="4267200"/>
            <a:ext cx="365125" cy="365125"/>
            <a:chOff x="3657600" y="4191000"/>
            <a:chExt cx="457200" cy="457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657600" y="4191000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86199" y="4419601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2819400" y="4648200"/>
            <a:ext cx="4114800" cy="0"/>
          </a:xfrm>
          <a:prstGeom prst="straightConnector1">
            <a:avLst/>
          </a:prstGeom>
          <a:ln w="1905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57600" y="2743200"/>
            <a:ext cx="0" cy="1905000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8" name="TextBox 20"/>
          <p:cNvSpPr txBox="1">
            <a:spLocks noChangeArrowheads="1"/>
          </p:cNvSpPr>
          <p:nvPr/>
        </p:nvSpPr>
        <p:spPr bwMode="auto">
          <a:xfrm>
            <a:off x="0" y="51816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a right angle is created at the intersection of two rays, then the rays are perpendicular!</a:t>
            </a:r>
          </a:p>
        </p:txBody>
      </p:sp>
      <p:sp>
        <p:nvSpPr>
          <p:cNvPr id="14349" name="TextBox 21"/>
          <p:cNvSpPr txBox="1">
            <a:spLocks noChangeArrowheads="1"/>
          </p:cNvSpPr>
          <p:nvPr/>
        </p:nvSpPr>
        <p:spPr bwMode="auto">
          <a:xfrm>
            <a:off x="3276600" y="48768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CONDITIONAL</a:t>
            </a:r>
          </a:p>
        </p:txBody>
      </p:sp>
      <p:sp>
        <p:nvSpPr>
          <p:cNvPr id="14350" name="TextBox 23"/>
          <p:cNvSpPr txBox="1">
            <a:spLocks noChangeArrowheads="1"/>
          </p:cNvSpPr>
          <p:nvPr/>
        </p:nvSpPr>
        <p:spPr bwMode="auto">
          <a:xfrm>
            <a:off x="152400" y="58023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FF"/>
                </a:solidFill>
              </a:rPr>
              <a:t>If two rays are perpendicular, then they create a right angle!</a:t>
            </a:r>
          </a:p>
        </p:txBody>
      </p:sp>
      <p:sp>
        <p:nvSpPr>
          <p:cNvPr id="14351" name="TextBox 24"/>
          <p:cNvSpPr txBox="1">
            <a:spLocks noChangeArrowheads="1"/>
          </p:cNvSpPr>
          <p:nvPr/>
        </p:nvSpPr>
        <p:spPr bwMode="auto">
          <a:xfrm>
            <a:off x="3200400" y="5497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u="sng">
                <a:solidFill>
                  <a:srgbClr val="00FFFF"/>
                </a:solidFill>
              </a:rPr>
              <a:t>CONVERSE</a:t>
            </a:r>
          </a:p>
        </p:txBody>
      </p:sp>
      <p:sp>
        <p:nvSpPr>
          <p:cNvPr id="14352" name="TextBox 46"/>
          <p:cNvSpPr txBox="1">
            <a:spLocks noChangeArrowheads="1"/>
          </p:cNvSpPr>
          <p:nvPr/>
        </p:nvSpPr>
        <p:spPr bwMode="auto">
          <a:xfrm>
            <a:off x="3276600" y="3048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H</a:t>
            </a:r>
          </a:p>
        </p:txBody>
      </p:sp>
      <p:sp>
        <p:nvSpPr>
          <p:cNvPr id="14353" name="TextBox 47"/>
          <p:cNvSpPr txBox="1">
            <a:spLocks noChangeArrowheads="1"/>
          </p:cNvSpPr>
          <p:nvPr/>
        </p:nvSpPr>
        <p:spPr bwMode="auto">
          <a:xfrm>
            <a:off x="5715000" y="46593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K</a:t>
            </a:r>
          </a:p>
        </p:txBody>
      </p:sp>
      <p:sp>
        <p:nvSpPr>
          <p:cNvPr id="14354" name="TextBox 48"/>
          <p:cNvSpPr txBox="1">
            <a:spLocks noChangeArrowheads="1"/>
          </p:cNvSpPr>
          <p:nvPr/>
        </p:nvSpPr>
        <p:spPr bwMode="auto">
          <a:xfrm>
            <a:off x="32766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O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38600" y="39624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90</a:t>
            </a:r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295400" y="42672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FF00"/>
                </a:solidFill>
                <a:latin typeface="Century Gothic" pitchFamily="34" charset="0"/>
                <a:sym typeface="Symbol" pitchFamily="18" charset="2"/>
              </a:rPr>
              <a:t></a:t>
            </a:r>
            <a:endParaRPr lang="en-US" altLang="en-US" sz="2400" b="1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467600" y="4267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90</a:t>
            </a:r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⁰</a:t>
            </a:r>
            <a:endParaRPr lang="en-US" altLang="en-US">
              <a:solidFill>
                <a:srgbClr val="00FF00"/>
              </a:solidFill>
            </a:endParaRPr>
          </a:p>
        </p:txBody>
      </p:sp>
      <p:sp>
        <p:nvSpPr>
          <p:cNvPr id="35" name="Down Arrow Callout 34"/>
          <p:cNvSpPr/>
          <p:nvPr/>
        </p:nvSpPr>
        <p:spPr>
          <a:xfrm>
            <a:off x="609600" y="2438400"/>
            <a:ext cx="1752600" cy="838200"/>
          </a:xfrm>
          <a:prstGeom prst="downArrowCallou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90⁰</a:t>
            </a:r>
            <a:endParaRPr lang="en-US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Down Arrow Callout 35"/>
          <p:cNvSpPr/>
          <p:nvPr/>
        </p:nvSpPr>
        <p:spPr>
          <a:xfrm>
            <a:off x="609600" y="3352800"/>
            <a:ext cx="1752600" cy="838200"/>
          </a:xfrm>
          <a:prstGeom prst="downArrowCallou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b="1" dirty="0">
                <a:solidFill>
                  <a:srgbClr val="00FF00"/>
                </a:solidFill>
                <a:latin typeface="Cambria Math"/>
                <a:ea typeface="Cambria Math"/>
                <a:cs typeface="Arial" pitchFamily="34" charset="0"/>
              </a:rPr>
              <a:t>∡</a:t>
            </a:r>
            <a:endParaRPr lang="en-US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6781800" y="2438400"/>
            <a:ext cx="1752600" cy="838200"/>
          </a:xfrm>
          <a:prstGeom prst="downArrowCallou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</a:t>
            </a:r>
            <a:endParaRPr lang="en-US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own Arrow Callout 39"/>
          <p:cNvSpPr/>
          <p:nvPr/>
        </p:nvSpPr>
        <p:spPr>
          <a:xfrm>
            <a:off x="6781800" y="3352800"/>
            <a:ext cx="1752600" cy="838200"/>
          </a:xfrm>
          <a:prstGeom prst="downArrowCallou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b="1" dirty="0">
                <a:solidFill>
                  <a:srgbClr val="00FF00"/>
                </a:solidFill>
                <a:latin typeface="Cambria Math"/>
                <a:ea typeface="Cambria Math"/>
                <a:cs typeface="Arial" pitchFamily="34" charset="0"/>
              </a:rPr>
              <a:t>∡</a:t>
            </a:r>
            <a:endParaRPr lang="en-US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152400" y="304800"/>
            <a:ext cx="8839200" cy="60198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Candara" pitchFamily="34" charset="0"/>
              </a:rPr>
              <a:t>Perpendicularity, </a:t>
            </a:r>
          </a:p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Candara" pitchFamily="34" charset="0"/>
              </a:rPr>
              <a:t>right angles, and </a:t>
            </a:r>
          </a:p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Candara" pitchFamily="34" charset="0"/>
              </a:rPr>
              <a:t>90⁰ measurements </a:t>
            </a:r>
          </a:p>
          <a:p>
            <a:pPr algn="ctr">
              <a:defRPr/>
            </a:pPr>
            <a:r>
              <a:rPr lang="en-US" sz="3200" dirty="0">
                <a:solidFill>
                  <a:srgbClr val="FFFF00"/>
                </a:solidFill>
                <a:latin typeface="Candara" pitchFamily="34" charset="0"/>
              </a:rPr>
              <a:t>all go together!</a:t>
            </a:r>
            <a:endParaRPr lang="en-US" sz="3200" dirty="0">
              <a:solidFill>
                <a:srgbClr val="FFFF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7" grpId="0"/>
      <p:bldP spid="61" grpId="0"/>
      <p:bldP spid="35" grpId="0" animBg="1"/>
      <p:bldP spid="36" grpId="0" animBg="1"/>
      <p:bldP spid="39" grpId="0" animBg="1"/>
      <p:bldP spid="40" grpId="0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43200" y="1992313"/>
            <a:ext cx="2895600" cy="369887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Chapter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2,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Section 1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t>:  “Perpendicularity”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14400" y="1524000"/>
            <a:ext cx="50292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F8650-7687-44C4-BF4A-34D1F14F624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367" name="TextBox 44"/>
          <p:cNvSpPr txBox="1">
            <a:spLocks noChangeArrowheads="1"/>
          </p:cNvSpPr>
          <p:nvPr/>
        </p:nvSpPr>
        <p:spPr bwMode="auto">
          <a:xfrm>
            <a:off x="457200" y="12303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Recognize the need for clarity and concision in proofs</a:t>
            </a:r>
          </a:p>
        </p:txBody>
      </p:sp>
      <p:sp>
        <p:nvSpPr>
          <p:cNvPr id="15368" name="TextBox 45"/>
          <p:cNvSpPr txBox="1">
            <a:spLocks noChangeArrowheads="1"/>
          </p:cNvSpPr>
          <p:nvPr/>
        </p:nvSpPr>
        <p:spPr bwMode="auto">
          <a:xfrm>
            <a:off x="457200" y="1524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2.1  Understand the concept of perpendicularity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28600" y="3276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+mn-cs"/>
              </a:rPr>
              <a:t>COORDINATES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705600" y="2819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+mn-cs"/>
              </a:rPr>
              <a:t>ORIGIN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71600" y="4191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x-axis</a:t>
            </a:r>
          </a:p>
        </p:txBody>
      </p:sp>
      <p:graphicFrame>
        <p:nvGraphicFramePr>
          <p:cNvPr id="12332" name="Object 7"/>
          <p:cNvGraphicFramePr>
            <a:graphicFrameLocks noChangeAspect="1"/>
          </p:cNvGraphicFramePr>
          <p:nvPr/>
        </p:nvGraphicFramePr>
        <p:xfrm>
          <a:off x="2819400" y="2667000"/>
          <a:ext cx="3382963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Visio" r:id="rId3" imgW="3982212" imgH="4023665" progId="">
                  <p:embed/>
                </p:oleObj>
              </mc:Choice>
              <mc:Fallback>
                <p:oleObj name="Visio" r:id="rId3" imgW="3982212" imgH="402366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3382963" cy="330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667000" y="2438400"/>
            <a:ext cx="3749675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y-axis</a:t>
            </a:r>
          </a:p>
        </p:txBody>
      </p:sp>
      <p:sp>
        <p:nvSpPr>
          <p:cNvPr id="40" name="Oval 39"/>
          <p:cNvSpPr/>
          <p:nvPr/>
        </p:nvSpPr>
        <p:spPr>
          <a:xfrm>
            <a:off x="3200400" y="4267200"/>
            <a:ext cx="182563" cy="18256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114800" y="4114800"/>
            <a:ext cx="990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A (3, 2)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038600" y="40497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B (-3, 2)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962400" y="4049713"/>
            <a:ext cx="1219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C (-3, -2)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14800" y="4419600"/>
            <a:ext cx="990600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cs typeface="+mn-cs"/>
              </a:rPr>
              <a:t>E (0, 0)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19600" y="4267200"/>
            <a:ext cx="182563" cy="18256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34000" y="3703638"/>
            <a:ext cx="182563" cy="18256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05200" y="3703638"/>
            <a:ext cx="182563" cy="18256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334000" y="4876800"/>
            <a:ext cx="182563" cy="18256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943600" y="4125913"/>
            <a:ext cx="990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F (4, 0)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2590800" y="3886200"/>
            <a:ext cx="1219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</a:rPr>
              <a:t>G (-4, 0)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343400" y="3048000"/>
            <a:ext cx="1219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70C0"/>
                </a:solidFill>
              </a:rPr>
              <a:t>H (0, 3)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4267200" y="5334000"/>
            <a:ext cx="1219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70C0"/>
                </a:solidFill>
              </a:rPr>
              <a:t>J (0, -3)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962400" y="41259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D (3, -2)</a:t>
            </a:r>
          </a:p>
        </p:txBody>
      </p:sp>
      <p:sp>
        <p:nvSpPr>
          <p:cNvPr id="83" name="Oval 82"/>
          <p:cNvSpPr/>
          <p:nvPr/>
        </p:nvSpPr>
        <p:spPr>
          <a:xfrm>
            <a:off x="3505200" y="4876800"/>
            <a:ext cx="182563" cy="18256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28600" y="32766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COORDINATES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28600" y="3276600"/>
            <a:ext cx="19812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F0"/>
                </a:solidFill>
                <a:latin typeface="Century Gothic" pitchFamily="34" charset="0"/>
              </a:rPr>
              <a:t>COORDINATES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228600" y="3276600"/>
            <a:ext cx="19812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9954CC"/>
                </a:solidFill>
                <a:latin typeface="Century Gothic" pitchFamily="34" charset="0"/>
              </a:rPr>
              <a:t>COORDINATES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2286000" y="6096000"/>
            <a:ext cx="472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FF"/>
                </a:solidFill>
              </a:rPr>
              <a:t>Remember:  The x-axis is </a:t>
            </a:r>
            <a:r>
              <a:rPr lang="en-US" altLang="en-US" b="1">
                <a:solidFill>
                  <a:srgbClr val="FF00FF"/>
                </a:solidFill>
                <a:sym typeface="Symbol" pitchFamily="18" charset="2"/>
              </a:rPr>
              <a:t> to the y-axis</a:t>
            </a:r>
            <a:endParaRPr lang="en-US" altLang="en-US" b="1">
              <a:solidFill>
                <a:srgbClr val="FF00FF"/>
              </a:solidFill>
            </a:endParaRP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4343400" y="30480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5715000" y="39624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F</a:t>
            </a:r>
          </a:p>
        </p:txBody>
      </p:sp>
      <p:sp>
        <p:nvSpPr>
          <p:cNvPr id="50" name="Oval 49"/>
          <p:cNvSpPr/>
          <p:nvPr/>
        </p:nvSpPr>
        <p:spPr>
          <a:xfrm>
            <a:off x="5638800" y="4267200"/>
            <a:ext cx="182563" cy="18256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124200" y="38862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4114800" y="53340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70C0"/>
                </a:solidFill>
              </a:rPr>
              <a:t>J</a:t>
            </a:r>
          </a:p>
        </p:txBody>
      </p:sp>
      <p:sp>
        <p:nvSpPr>
          <p:cNvPr id="53" name="Oval 52"/>
          <p:cNvSpPr/>
          <p:nvPr/>
        </p:nvSpPr>
        <p:spPr>
          <a:xfrm>
            <a:off x="4419600" y="3398838"/>
            <a:ext cx="182563" cy="18256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19600" y="5181600"/>
            <a:ext cx="182563" cy="1825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76200" y="47244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Can you name 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the </a:t>
            </a:r>
            <a:r>
              <a:rPr lang="en-US" altLang="en-US" b="1">
                <a:solidFill>
                  <a:srgbClr val="FFFF00"/>
                </a:solidFill>
                <a:sym typeface="Symbol" pitchFamily="18" charset="2"/>
              </a:rPr>
              <a:t> lines?</a:t>
            </a:r>
            <a:endParaRPr lang="en-US" altLang="en-US" b="1">
              <a:solidFill>
                <a:srgbClr val="FFFF00"/>
              </a:solidFill>
            </a:endParaRP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6400800" y="47244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Can you name 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the 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‖</a:t>
            </a:r>
            <a:r>
              <a:rPr lang="en-US" altLang="en-US" b="1">
                <a:solidFill>
                  <a:srgbClr val="FFFF00"/>
                </a:solidFill>
                <a:sym typeface="Symbol" pitchFamily="18" charset="2"/>
              </a:rPr>
              <a:t> lines?</a:t>
            </a:r>
            <a:endParaRPr lang="en-US" altLang="en-US" b="1">
              <a:solidFill>
                <a:srgbClr val="FFFF00"/>
              </a:solidFill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400800" y="54102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‖ </a:t>
            </a:r>
            <a:r>
              <a:rPr lang="en-US" altLang="en-US" b="1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 parallel</a:t>
            </a:r>
            <a:endParaRPr lang="en-US" altLang="en-US" b="1">
              <a:solidFill>
                <a:srgbClr val="FFFF00"/>
              </a:solidFill>
            </a:endParaRP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553200" y="33528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Could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</a:rPr>
              <a:t>any lines drawn be “oblique lines”</a:t>
            </a:r>
            <a:r>
              <a:rPr lang="en-US" altLang="en-US" b="1">
                <a:solidFill>
                  <a:srgbClr val="FFFF00"/>
                </a:solidFill>
                <a:sym typeface="Symbol" pitchFamily="18" charset="2"/>
              </a:rPr>
              <a:t>?</a:t>
            </a:r>
            <a:endParaRPr lang="en-US" alt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93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93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193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93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93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93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193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93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93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93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19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9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1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93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193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193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193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704E-6 L 0.04375 -1.9704E-6 C 0.06319 -1.9704E-6 0.0875 -0.03214 0.0875 -0.05781 L 0.0875 -0.11563 " pathEditMode="relative" rAng="0" ptsTypes="FfFF">
                                      <p:cBhvr>
                                        <p:cTn id="1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58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704E-6 L -0.1125 -0.00462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00462 L -0.1125 -0.10453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11 L -0.10833 -0.00462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-0.00463 L -0.10833 0.14616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41813E-7 L 0.04792 -8.41813E-7 C 0.06927 -8.41813E-7 0.09584 0.04094 0.09584 0.07424 L 0.09584 0.14917 " pathEditMode="relative" rAng="0" ptsTypes="FfFF">
                                      <p:cBhvr>
                                        <p:cTn id="2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2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92" grpId="0" animBg="1"/>
      <p:bldP spid="48" grpId="0"/>
      <p:bldP spid="49" grpId="0"/>
      <p:bldP spid="51" grpId="0"/>
      <p:bldP spid="54" grpId="0" animBg="1"/>
      <p:bldP spid="40" grpId="0" animBg="1"/>
      <p:bldP spid="86" grpId="0" animBg="1"/>
      <p:bldP spid="86" grpId="1" animBg="1"/>
      <p:bldP spid="86" grpId="2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 animBg="1"/>
      <p:bldP spid="18" grpId="0" animBg="1"/>
      <p:bldP spid="21" grpId="0" animBg="1"/>
      <p:bldP spid="85" grpId="0" animBg="1"/>
      <p:bldP spid="84" grpId="0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87" grpId="0" animBg="1"/>
      <p:bldP spid="87" grpId="1" animBg="1"/>
      <p:bldP spid="83" grpId="0" animBg="1"/>
      <p:bldP spid="97" grpId="0"/>
      <p:bldP spid="98" grpId="0" animBg="1"/>
      <p:bldP spid="99" grpId="0" animBg="1"/>
      <p:bldP spid="100" grpId="0"/>
      <p:bldP spid="101" grpId="0" animBg="1"/>
      <p:bldP spid="102" grpId="0" animBg="1"/>
      <p:bldP spid="50" grpId="0" animBg="1"/>
      <p:bldP spid="103" grpId="0" animBg="1"/>
      <p:bldP spid="104" grpId="0" animBg="1"/>
      <p:bldP spid="53" grpId="0" animBg="1"/>
      <p:bldP spid="52" grpId="0" animBg="1"/>
      <p:bldP spid="105" grpId="0"/>
      <p:bldP spid="106" grpId="0"/>
      <p:bldP spid="107" grpId="0"/>
      <p:bldP spid="107" grpId="1"/>
      <p:bldP spid="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62000" y="6096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Find the area of rectangle PACE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F1333-30C3-409C-B83A-C258D0FC8C07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2819400" y="2667000"/>
          <a:ext cx="3382963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Visio" r:id="rId3" imgW="3982212" imgH="4023665" progId="">
                  <p:embed/>
                </p:oleObj>
              </mc:Choice>
              <mc:Fallback>
                <p:oleObj name="Visio" r:id="rId3" imgW="3982212" imgH="402366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3382963" cy="3308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762000" y="9906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Given:  AP </a:t>
            </a:r>
            <a:r>
              <a:rPr lang="en-US" altLang="en-US" b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‖ to the y-axis</a:t>
            </a:r>
          </a:p>
          <a:p>
            <a:pPr eaLnBrk="1" hangingPunct="1"/>
            <a:r>
              <a:rPr lang="en-US" altLang="en-US" b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         CE  ‖ to the y-axis</a:t>
            </a:r>
            <a:endParaRPr lang="en-US" altLang="en-US" b="1">
              <a:latin typeface="Century Gothic" pitchFamily="34" charset="0"/>
            </a:endParaRP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410200" y="3429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C</a:t>
            </a:r>
          </a:p>
        </p:txBody>
      </p:sp>
      <p:sp>
        <p:nvSpPr>
          <p:cNvPr id="16391" name="TextBox 5"/>
          <p:cNvSpPr txBox="1">
            <a:spLocks noChangeArrowheads="1"/>
          </p:cNvSpPr>
          <p:nvPr/>
        </p:nvSpPr>
        <p:spPr bwMode="auto">
          <a:xfrm>
            <a:off x="3048000" y="4953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P</a:t>
            </a:r>
          </a:p>
        </p:txBody>
      </p:sp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2971800" y="3429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A</a:t>
            </a:r>
          </a:p>
        </p:txBody>
      </p:sp>
      <p:sp>
        <p:nvSpPr>
          <p:cNvPr id="16393" name="TextBox 5"/>
          <p:cNvSpPr txBox="1">
            <a:spLocks noChangeArrowheads="1"/>
          </p:cNvSpPr>
          <p:nvPr/>
        </p:nvSpPr>
        <p:spPr bwMode="auto">
          <a:xfrm>
            <a:off x="5410200" y="4953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E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352800" y="3810000"/>
            <a:ext cx="210343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4953000"/>
            <a:ext cx="210343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758281" y="4358482"/>
            <a:ext cx="118903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861718" y="4358482"/>
            <a:ext cx="1096963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1"/>
          <p:cNvSpPr txBox="1">
            <a:spLocks noChangeArrowheads="1"/>
          </p:cNvSpPr>
          <p:nvPr/>
        </p:nvSpPr>
        <p:spPr bwMode="auto">
          <a:xfrm rot="5400000">
            <a:off x="-3200400" y="3352800"/>
            <a:ext cx="6765925" cy="3651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b="1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639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      2.1 Example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895600" y="3810000"/>
            <a:ext cx="0" cy="5492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895600" y="4479925"/>
            <a:ext cx="0" cy="5492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V="1">
            <a:off x="5029200" y="3124200"/>
            <a:ext cx="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 flipV="1">
            <a:off x="3871119" y="2986881"/>
            <a:ext cx="0" cy="11890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>
            <a:off x="2362200" y="3886200"/>
            <a:ext cx="350838" cy="10668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057400" y="4191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4</a:t>
            </a:r>
          </a:p>
        </p:txBody>
      </p:sp>
      <p:sp>
        <p:nvSpPr>
          <p:cNvPr id="47" name="Left Brace 46"/>
          <p:cNvSpPr/>
          <p:nvPr/>
        </p:nvSpPr>
        <p:spPr>
          <a:xfrm rot="5400000">
            <a:off x="3965575" y="2044700"/>
            <a:ext cx="822325" cy="206692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191000" y="2286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7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38800" y="12192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Area</a:t>
            </a:r>
            <a:r>
              <a:rPr lang="en-US" altLang="en-US" sz="1200" b="1" i="1" baseline="-25000"/>
              <a:t>RECT</a:t>
            </a:r>
            <a:r>
              <a:rPr lang="en-US" altLang="en-US" b="1"/>
              <a:t> = (length)(width)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81000" y="2743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Width = |y – y|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81000" y="3135313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Width = |2 – (-2)|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81000" y="3516313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Width = |2 + 2|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1000" y="3897313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Width = |4|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400800" y="2743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Length = |x – x|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00800" y="31242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Length = |3 – (-4)|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400800" y="3505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Length = |3 + 4|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400800" y="3886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Length = |7|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638800" y="16113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Area</a:t>
            </a:r>
            <a:r>
              <a:rPr lang="en-US" altLang="en-US" sz="1200" b="1" i="1" baseline="-25000"/>
              <a:t>RECT</a:t>
            </a:r>
            <a:r>
              <a:rPr lang="en-US" altLang="en-US" b="1"/>
              <a:t> = (7 units)(width)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638800" y="20685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Area</a:t>
            </a:r>
            <a:r>
              <a:rPr lang="en-US" altLang="en-US" sz="1200" b="1" i="1" baseline="-25000"/>
              <a:t>RECT</a:t>
            </a:r>
            <a:r>
              <a:rPr lang="en-US" altLang="en-US" b="1"/>
              <a:t> =  28 units</a:t>
            </a:r>
            <a:r>
              <a:rPr lang="en-US" altLang="en-US" b="1" baseline="30000"/>
              <a:t>2</a:t>
            </a:r>
            <a:endParaRPr lang="en-US" altLang="en-US" b="1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666038" y="1611313"/>
            <a:ext cx="109696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b="1"/>
              <a:t>(4 units)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98838" y="3856038"/>
            <a:ext cx="2011362" cy="1096962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5638800" y="2057400"/>
            <a:ext cx="2209800" cy="381000"/>
          </a:xfrm>
          <a:prstGeom prst="roundRect">
            <a:avLst/>
          </a:prstGeom>
          <a:solidFill>
            <a:srgbClr val="00B0F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34000" y="3733800"/>
            <a:ext cx="182563" cy="1825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4876800"/>
            <a:ext cx="182563" cy="1825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276600" y="4876800"/>
            <a:ext cx="182563" cy="1825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76600" y="3733800"/>
            <a:ext cx="182563" cy="1825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Cloud Callout 62"/>
          <p:cNvSpPr/>
          <p:nvPr/>
        </p:nvSpPr>
        <p:spPr>
          <a:xfrm>
            <a:off x="2971800" y="304800"/>
            <a:ext cx="6172200" cy="3200400"/>
          </a:xfrm>
          <a:prstGeom prst="cloudCallout">
            <a:avLst>
              <a:gd name="adj1" fmla="val -20848"/>
              <a:gd name="adj2" fmla="val 76146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00"/>
                </a:solidFill>
              </a:rPr>
              <a:t>Remember an important property of rectangles is that BOTH pairs of opposite sides are congruent, and:</a:t>
            </a:r>
          </a:p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If two segments are congruent, then they have the SAME measure!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5" grpId="0" animBg="1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9807</TotalTime>
  <Words>4919</Words>
  <Application>Microsoft Office PowerPoint</Application>
  <PresentationFormat>On-screen Show (4:3)</PresentationFormat>
  <Paragraphs>1166</Paragraphs>
  <Slides>60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81" baseType="lpstr">
      <vt:lpstr>Arial</vt:lpstr>
      <vt:lpstr>Corbel</vt:lpstr>
      <vt:lpstr>Wingdings 2</vt:lpstr>
      <vt:lpstr>Wingdings</vt:lpstr>
      <vt:lpstr>Wingdings 3</vt:lpstr>
      <vt:lpstr>Calibri</vt:lpstr>
      <vt:lpstr>Century Gothic</vt:lpstr>
      <vt:lpstr>Symbol</vt:lpstr>
      <vt:lpstr>Cambria Math</vt:lpstr>
      <vt:lpstr>Candara</vt:lpstr>
      <vt:lpstr>Arial Narrow</vt:lpstr>
      <vt:lpstr>Bradley Hand ITC</vt:lpstr>
      <vt:lpstr>Verdana</vt:lpstr>
      <vt:lpstr>Times New Roman</vt:lpstr>
      <vt:lpstr>Tahoma</vt:lpstr>
      <vt:lpstr>Arial Rounded MT Bold</vt:lpstr>
      <vt:lpstr>Batang</vt:lpstr>
      <vt:lpstr>Bookman Old Style</vt:lpstr>
      <vt:lpstr>Module</vt:lpstr>
      <vt:lpstr>Visio</vt:lpstr>
      <vt:lpstr>Equation</vt:lpstr>
      <vt:lpstr>Chapter 2 Overview:  Basic Concepts and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the Addition and Subtraction Properties</vt:lpstr>
      <vt:lpstr>PowerPoint Presentation</vt:lpstr>
      <vt:lpstr>PowerPoint Presentation</vt:lpstr>
      <vt:lpstr>Multiplication Property</vt:lpstr>
      <vt:lpstr>Division Property</vt:lpstr>
      <vt:lpstr>Using the Multiplication and Division Properties in Proofs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Fayette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 to Geometry</dc:title>
  <dc:creator>FCPS</dc:creator>
  <cp:lastModifiedBy>Nelson, Vickie</cp:lastModifiedBy>
  <cp:revision>92</cp:revision>
  <dcterms:created xsi:type="dcterms:W3CDTF">2012-06-08T17:34:42Z</dcterms:created>
  <dcterms:modified xsi:type="dcterms:W3CDTF">2015-06-04T19:48:52Z</dcterms:modified>
</cp:coreProperties>
</file>