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5"/>
  </p:notesMasterIdLst>
  <p:sldIdLst>
    <p:sldId id="271" r:id="rId3"/>
    <p:sldId id="319" r:id="rId4"/>
    <p:sldId id="314" r:id="rId5"/>
    <p:sldId id="315" r:id="rId6"/>
    <p:sldId id="316" r:id="rId7"/>
    <p:sldId id="317" r:id="rId8"/>
    <p:sldId id="318" r:id="rId9"/>
    <p:sldId id="342" r:id="rId10"/>
    <p:sldId id="327" r:id="rId11"/>
    <p:sldId id="288" r:id="rId12"/>
    <p:sldId id="282" r:id="rId13"/>
    <p:sldId id="343" r:id="rId14"/>
    <p:sldId id="283" r:id="rId15"/>
    <p:sldId id="261" r:id="rId16"/>
    <p:sldId id="269" r:id="rId17"/>
    <p:sldId id="267" r:id="rId18"/>
    <p:sldId id="284" r:id="rId19"/>
    <p:sldId id="344" r:id="rId20"/>
    <p:sldId id="285" r:id="rId21"/>
    <p:sldId id="260" r:id="rId22"/>
    <p:sldId id="268" r:id="rId23"/>
    <p:sldId id="266" r:id="rId24"/>
    <p:sldId id="265" r:id="rId25"/>
    <p:sldId id="286" r:id="rId26"/>
    <p:sldId id="345" r:id="rId27"/>
    <p:sldId id="287" r:id="rId28"/>
    <p:sldId id="262" r:id="rId29"/>
    <p:sldId id="328" r:id="rId30"/>
    <p:sldId id="326" r:id="rId31"/>
    <p:sldId id="332" r:id="rId32"/>
    <p:sldId id="346" r:id="rId33"/>
    <p:sldId id="333" r:id="rId34"/>
    <p:sldId id="320" r:id="rId35"/>
    <p:sldId id="329" r:id="rId36"/>
    <p:sldId id="321" r:id="rId37"/>
    <p:sldId id="338" r:id="rId38"/>
    <p:sldId id="336" r:id="rId39"/>
    <p:sldId id="337" r:id="rId40"/>
    <p:sldId id="322" r:id="rId41"/>
    <p:sldId id="330" r:id="rId42"/>
    <p:sldId id="323" r:id="rId43"/>
    <p:sldId id="331" r:id="rId44"/>
    <p:sldId id="324" r:id="rId45"/>
    <p:sldId id="325" r:id="rId46"/>
    <p:sldId id="335" r:id="rId47"/>
    <p:sldId id="334" r:id="rId48"/>
    <p:sldId id="347" r:id="rId49"/>
    <p:sldId id="348" r:id="rId50"/>
    <p:sldId id="278" r:id="rId51"/>
    <p:sldId id="273" r:id="rId52"/>
    <p:sldId id="264" r:id="rId53"/>
    <p:sldId id="341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33"/>
    <a:srgbClr val="00FF00"/>
    <a:srgbClr val="053211"/>
    <a:srgbClr val="FF33CC"/>
    <a:srgbClr val="FF0000"/>
    <a:srgbClr val="6666FF"/>
    <a:srgbClr val="003A2C"/>
    <a:srgbClr val="640000"/>
    <a:srgbClr val="00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5" autoAdjust="0"/>
    <p:restoredTop sz="94747" autoAdjust="0"/>
  </p:normalViewPr>
  <p:slideViewPr>
    <p:cSldViewPr>
      <p:cViewPr>
        <p:scale>
          <a:sx n="90" d="100"/>
          <a:sy n="90" d="100"/>
        </p:scale>
        <p:origin x="13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01769F6-6F26-4C9A-8C60-138C087F4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943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B381A-158A-4CB4-A203-336AEDA84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11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F53F1-E639-41DF-8D45-42D8A6A6D9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27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A2E15-8FB7-4453-B353-A0108B0FD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37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FE00E-F915-48CD-B05B-57CCC25128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47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25E27-2DAB-4C19-A891-A093ACE38F5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2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5A199-D119-4540-8035-F921A3316F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91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14CDD-5EC9-44C4-9060-7BD313A021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36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24E28-A3A0-4702-A03E-8178FDA1AF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7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2462A-BFD5-45F8-9F42-B1DD13CB2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93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C34A1-E188-4870-8B7A-E0C2572EBC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24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0362D-E377-4A02-98D0-86084CDFEB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4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5D96D-F20D-4FEB-BA10-ECCA341E0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262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81711-A102-4EFB-96EC-907343D3E5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9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67519-F5D4-4CB8-9E7B-A8E17479A6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58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FA8CB-730E-4C7E-8DE5-B0E6F587AE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8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F675F-1FF0-4189-B6D1-0FA09B274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0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CC045-5EEA-458D-9D0A-7836BD530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91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C74E7-CEFE-4124-A095-3F6BB76B2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30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A032D-F32D-40CF-890F-8C5C3EBEB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70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DCC37-7A39-43D7-B33B-7A69F66DFB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03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F8DBA-8D30-4E71-BAB2-928EF3BEB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61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34D20-B043-413B-8DC9-C5F520768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24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8162B03-78A4-4679-9B35-33B2E63D5D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1B59D45A-C32A-42C0-B21E-AE8C410463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2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k000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18"/>
          <p:cNvSpPr>
            <a:spLocks noChangeArrowheads="1" noChangeShapeType="1" noTextEdit="1"/>
          </p:cNvSpPr>
          <p:nvPr/>
        </p:nvSpPr>
        <p:spPr bwMode="auto">
          <a:xfrm>
            <a:off x="1295400" y="609600"/>
            <a:ext cx="65532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600" kern="10" dirty="0"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solidFill>
                  <a:srgbClr val="00CCFF"/>
                </a:solidFill>
                <a:latin typeface="Arial Black" panose="020B0A04020102020204" pitchFamily="34" charset="0"/>
              </a:rPr>
              <a:t>Special </a:t>
            </a:r>
          </a:p>
          <a:p>
            <a:pPr algn="ctr"/>
            <a:r>
              <a:rPr lang="en-US" sz="3600" kern="10" dirty="0"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solidFill>
                  <a:srgbClr val="00CCFF"/>
                </a:solidFill>
                <a:latin typeface="Arial Black" panose="020B0A04020102020204" pitchFamily="34" charset="0"/>
              </a:rPr>
              <a:t>Quadrilaterals</a:t>
            </a:r>
          </a:p>
        </p:txBody>
      </p:sp>
      <p:sp>
        <p:nvSpPr>
          <p:cNvPr id="2052" name="WordArt 19"/>
          <p:cNvSpPr>
            <a:spLocks noChangeArrowheads="1" noChangeShapeType="1" noTextEdit="1"/>
          </p:cNvSpPr>
          <p:nvPr/>
        </p:nvSpPr>
        <p:spPr bwMode="auto">
          <a:xfrm>
            <a:off x="1066800" y="4648200"/>
            <a:ext cx="68580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Showcard Gothic" panose="04020904020102020604" pitchFamily="82" charset="0"/>
              </a:rPr>
              <a:t>Chapter  </a:t>
            </a:r>
            <a:r>
              <a:rPr 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Showcard Gothic" panose="04020904020102020604" pitchFamily="82" charset="0"/>
              </a:rPr>
              <a:t>5, </a:t>
            </a:r>
            <a:endParaRPr lang="en-US" sz="3600" kern="10" dirty="0" smtClean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6666FF"/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Showcard Gothic" panose="04020904020102020604" pitchFamily="82" charset="0"/>
              </a:rPr>
              <a:t>sections 3,4, &amp; 5</a:t>
            </a:r>
            <a:endParaRPr lang="en-US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6666FF"/>
              </a:solidFill>
              <a:latin typeface="Showcard Gothic" panose="04020904020102020604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6858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62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Properties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868" name="Picture 4" descr="hotbar_gophers_pr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57200"/>
            <a:ext cx="1447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1401763"/>
            <a:ext cx="9144000" cy="579437"/>
          </a:xfrm>
          <a:prstGeom prst="rect">
            <a:avLst/>
          </a:prstGeom>
          <a:solidFill>
            <a:srgbClr val="EFF3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1. BOTH pairs of opposite sides are </a:t>
            </a:r>
            <a:r>
              <a:rPr lang="en-US" alt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parallel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0" y="2493963"/>
            <a:ext cx="9144000" cy="554037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2. BOTH pairs of opposite sides are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congruent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0" y="3560763"/>
            <a:ext cx="9144000" cy="554037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3. BOTH pairs of opposite angles are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congruent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0" y="4749800"/>
            <a:ext cx="9144000" cy="584200"/>
          </a:xfrm>
          <a:prstGeom prst="rect">
            <a:avLst/>
          </a:prstGeom>
          <a:solidFill>
            <a:srgbClr val="A66B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4. Consecutive angles are </a:t>
            </a:r>
            <a:r>
              <a:rPr lang="en-US" alt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supplementary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0" y="5867400"/>
            <a:ext cx="9144000" cy="57943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5. Diagonals </a:t>
            </a:r>
            <a:r>
              <a:rPr lang="en-US" alt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BISECT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9" grpId="0" animBg="1" autoUpdateAnimBg="0"/>
      <p:bldP spid="36870" grpId="0" animBg="1" autoUpdateAnimBg="0"/>
      <p:bldP spid="36871" grpId="0" animBg="1" autoUpdateAnimBg="0"/>
      <p:bldP spid="36872" grpId="0" animBg="1" autoUpdateAnimBg="0"/>
      <p:bldP spid="3687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Fold over the second cut section and write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outside.</a:t>
            </a:r>
          </a:p>
        </p:txBody>
      </p: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12304" name="Rectangle 7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Oval 8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Line 9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0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1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12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13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14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15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6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17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18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19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0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21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22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23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24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25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Oval 26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4" name="Line 27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28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29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0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31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32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Oval 33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31" name="Line 34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35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36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37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38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WordArt 39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705600" y="2057400"/>
            <a:ext cx="20574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029200" y="2133600"/>
            <a:ext cx="1676400" cy="1295400"/>
            <a:chOff x="3168" y="624"/>
            <a:chExt cx="1056" cy="816"/>
          </a:xfrm>
        </p:grpSpPr>
        <p:sp>
          <p:nvSpPr>
            <p:cNvPr id="12299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bg1"/>
                </a:solidFill>
              </a:endParaRPr>
            </a:p>
          </p:txBody>
        </p:sp>
        <p:sp>
          <p:nvSpPr>
            <p:cNvPr id="12300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19" name="WordArt 47"/>
          <p:cNvSpPr>
            <a:spLocks noChangeArrowheads="1" noChangeShapeType="1" noTextEdit="1"/>
          </p:cNvSpPr>
          <p:nvPr/>
        </p:nvSpPr>
        <p:spPr bwMode="auto">
          <a:xfrm rot="-288930">
            <a:off x="5105400" y="2667000"/>
            <a:ext cx="15240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RECTANGLE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0" y="28956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Reopen the fold.</a:t>
            </a:r>
          </a:p>
        </p:txBody>
      </p:sp>
      <p:sp>
        <p:nvSpPr>
          <p:cNvPr id="12297" name="AutoShape 49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Text Box 50"/>
          <p:cNvSpPr txBox="1">
            <a:spLocks noChangeArrowheads="1"/>
          </p:cNvSpPr>
          <p:nvPr/>
        </p:nvSpPr>
        <p:spPr bwMode="auto">
          <a:xfrm>
            <a:off x="6678613" y="990600"/>
            <a:ext cx="213518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/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/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/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/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/>
              <a:t>5.  Diagonals bisect each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2" grpId="0" animBg="1"/>
      <p:bldP spid="28719" grpId="0" animBg="1"/>
      <p:bldP spid="287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8860" y="1752600"/>
            <a:ext cx="9144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/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/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/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/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/>
              <a:t>5.  Diagonals bisect each other.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"/>
            <a:ext cx="3267075" cy="14192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040" y="0"/>
            <a:ext cx="3108960" cy="3480474"/>
          </a:xfrm>
          <a:prstGeom prst="rect">
            <a:avLst/>
          </a:prstGeom>
        </p:spPr>
      </p:pic>
      <p:sp>
        <p:nvSpPr>
          <p:cNvPr id="5" name="WordArt 47"/>
          <p:cNvSpPr>
            <a:spLocks noChangeArrowheads="1" noChangeShapeType="1" noTextEdit="1"/>
          </p:cNvSpPr>
          <p:nvPr/>
        </p:nvSpPr>
        <p:spPr bwMode="auto">
          <a:xfrm rot="21311070">
            <a:off x="4177031" y="825268"/>
            <a:ext cx="15240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Parallelogram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6704013" y="2133600"/>
            <a:ext cx="21351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Diagonals bisect each other.</a:t>
            </a:r>
          </a:p>
        </p:txBody>
      </p:sp>
    </p:spTree>
    <p:extLst>
      <p:ext uri="{BB962C8B-B14F-4D97-AF65-F5344CB8AC3E}">
        <p14:creationId xmlns:p14="http://schemas.microsoft.com/office/powerpoint/2010/main" val="271475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On the left hand section,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rectangle.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13321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2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1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8" name="Line 32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33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34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35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36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WordArt 37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13317" name="AutoShape 38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0" y="25146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On the right hand side, list all of the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rectangle.</a:t>
            </a:r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5105400" y="2362200"/>
            <a:ext cx="1219200" cy="762000"/>
          </a:xfrm>
          <a:prstGeom prst="rect">
            <a:avLst/>
          </a:prstGeom>
          <a:solidFill>
            <a:srgbClr val="CC33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44"/>
          <p:cNvSpPr txBox="1">
            <a:spLocks noChangeArrowheads="1"/>
          </p:cNvSpPr>
          <p:nvPr/>
        </p:nvSpPr>
        <p:spPr bwMode="auto">
          <a:xfrm>
            <a:off x="6704013" y="1085850"/>
            <a:ext cx="21351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Diagonals bisect each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6" grpId="0" autoUpdateAnimBg="0"/>
      <p:bldP spid="297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815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A66BD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RECTANGLE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24000" y="1524000"/>
            <a:ext cx="6096000" cy="2438400"/>
          </a:xfrm>
          <a:prstGeom prst="rect">
            <a:avLst/>
          </a:prstGeom>
          <a:solidFill>
            <a:srgbClr val="9900F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1524000"/>
            <a:ext cx="6096000" cy="2438400"/>
            <a:chOff x="960" y="1728"/>
            <a:chExt cx="3840" cy="1536"/>
          </a:xfrm>
        </p:grpSpPr>
        <p:sp>
          <p:nvSpPr>
            <p:cNvPr id="14342" name="Rectangle 4"/>
            <p:cNvSpPr>
              <a:spLocks noChangeArrowheads="1"/>
            </p:cNvSpPr>
            <p:nvPr/>
          </p:nvSpPr>
          <p:spPr bwMode="auto">
            <a:xfrm>
              <a:off x="960" y="3024"/>
              <a:ext cx="288" cy="240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960" y="1728"/>
              <a:ext cx="288" cy="240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4" name="Rectangle 6"/>
            <p:cNvSpPr>
              <a:spLocks noChangeArrowheads="1"/>
            </p:cNvSpPr>
            <p:nvPr/>
          </p:nvSpPr>
          <p:spPr bwMode="auto">
            <a:xfrm>
              <a:off x="4512" y="1728"/>
              <a:ext cx="288" cy="240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5" name="Rectangle 7"/>
            <p:cNvSpPr>
              <a:spLocks noChangeArrowheads="1"/>
            </p:cNvSpPr>
            <p:nvPr/>
          </p:nvSpPr>
          <p:spPr bwMode="auto">
            <a:xfrm>
              <a:off x="4512" y="3024"/>
              <a:ext cx="288" cy="240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90600" y="4573588"/>
            <a:ext cx="7086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parallelogram with FOUR RIGHT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717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1371600"/>
            <a:ext cx="76962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quadrilateral is a </a:t>
            </a:r>
            <a:r>
              <a:rPr lang="en-US" altLang="en-US" sz="6000" dirty="0">
                <a:solidFill>
                  <a:srgbClr val="A66B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RECTANGLE</a:t>
            </a: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if and only if it has four right 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82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571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54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RECTANGLE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24000" y="1600200"/>
            <a:ext cx="6096000" cy="2438400"/>
          </a:xfrm>
          <a:prstGeom prst="rect">
            <a:avLst/>
          </a:prstGeom>
          <a:solidFill>
            <a:srgbClr val="9900F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9600" y="4495800"/>
            <a:ext cx="746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Diagonals are Congruent</a:t>
            </a:r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>
            <a:off x="1524000" y="1600200"/>
            <a:ext cx="6096000" cy="2438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0"/>
          <p:cNvSpPr>
            <a:spLocks noChangeShapeType="1"/>
          </p:cNvSpPr>
          <p:nvPr/>
        </p:nvSpPr>
        <p:spPr bwMode="auto">
          <a:xfrm flipV="1">
            <a:off x="1524000" y="1600200"/>
            <a:ext cx="6096000" cy="2438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33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Fold over the third cut section and write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RHOMBUS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outside.</a:t>
            </a:r>
          </a:p>
        </p:txBody>
      </p:sp>
      <p:grpSp>
        <p:nvGrpSpPr>
          <p:cNvPr id="17412" name="Group 6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17426" name="Rectangle 7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7" name="Oval 8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0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1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2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3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14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15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16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17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18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19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20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21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22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23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24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25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Oval 26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6" name="Line 27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28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29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30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31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Line 32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Oval 33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3" name="Line 34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35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36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Line 37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38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WordArt 39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705600" y="3200400"/>
            <a:ext cx="20574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029200" y="3225800"/>
            <a:ext cx="1676400" cy="1295400"/>
            <a:chOff x="3168" y="624"/>
            <a:chExt cx="1056" cy="816"/>
          </a:xfrm>
        </p:grpSpPr>
        <p:sp>
          <p:nvSpPr>
            <p:cNvPr id="17421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bg1"/>
                </a:solidFill>
              </a:endParaRPr>
            </a:p>
          </p:txBody>
        </p:sp>
        <p:sp>
          <p:nvSpPr>
            <p:cNvPr id="17422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7" name="WordArt 47"/>
          <p:cNvSpPr>
            <a:spLocks noChangeArrowheads="1" noChangeShapeType="1" noTextEdit="1"/>
          </p:cNvSpPr>
          <p:nvPr/>
        </p:nvSpPr>
        <p:spPr bwMode="auto">
          <a:xfrm rot="-288930">
            <a:off x="5105400" y="3759200"/>
            <a:ext cx="15240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RHOMBUS</a:t>
            </a: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0" y="28956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Reopen the fold.</a:t>
            </a:r>
          </a:p>
        </p:txBody>
      </p:sp>
      <p:sp>
        <p:nvSpPr>
          <p:cNvPr id="17417" name="AutoShape 49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8" name="Rectangle 51"/>
          <p:cNvSpPr>
            <a:spLocks noChangeArrowheads="1"/>
          </p:cNvSpPr>
          <p:nvPr/>
        </p:nvSpPr>
        <p:spPr bwMode="auto">
          <a:xfrm>
            <a:off x="5105400" y="2362200"/>
            <a:ext cx="1219200" cy="762000"/>
          </a:xfrm>
          <a:prstGeom prst="rect">
            <a:avLst/>
          </a:prstGeom>
          <a:solidFill>
            <a:srgbClr val="CC33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9" name="Text Box 52"/>
          <p:cNvSpPr txBox="1">
            <a:spLocks noChangeArrowheads="1"/>
          </p:cNvSpPr>
          <p:nvPr/>
        </p:nvSpPr>
        <p:spPr bwMode="auto">
          <a:xfrm>
            <a:off x="6704013" y="2409825"/>
            <a:ext cx="2135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Has 4 right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All properties of parallelogram.</a:t>
            </a:r>
          </a:p>
        </p:txBody>
      </p:sp>
      <p:sp>
        <p:nvSpPr>
          <p:cNvPr id="17420" name="Text Box 53"/>
          <p:cNvSpPr txBox="1">
            <a:spLocks noChangeArrowheads="1"/>
          </p:cNvSpPr>
          <p:nvPr/>
        </p:nvSpPr>
        <p:spPr bwMode="auto">
          <a:xfrm>
            <a:off x="6704013" y="1085850"/>
            <a:ext cx="21351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Diagonals bisect each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0" grpId="0" animBg="1"/>
      <p:bldP spid="30767" grpId="0" animBg="1"/>
      <p:bldP spid="3076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8860" y="2514600"/>
            <a:ext cx="9144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/>
              <a:t>1. </a:t>
            </a:r>
            <a:r>
              <a:rPr lang="en-US" altLang="en-US" sz="4000" b="0" dirty="0" smtClean="0"/>
              <a:t>Has 4 right angles</a:t>
            </a:r>
            <a:endParaRPr lang="en-US" altLang="en-US" sz="4000" b="0" dirty="0"/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/>
              <a:t>2. </a:t>
            </a: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 smtClean="0"/>
              <a:t>3</a:t>
            </a:r>
            <a:r>
              <a:rPr lang="en-US" altLang="en-US" sz="4000" b="0" dirty="0"/>
              <a:t>. </a:t>
            </a: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properties of parallelogram.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"/>
            <a:ext cx="3267075" cy="1419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5030"/>
            <a:ext cx="3108960" cy="3480474"/>
          </a:xfrm>
          <a:prstGeom prst="rect">
            <a:avLst/>
          </a:prstGeom>
        </p:spPr>
      </p:pic>
      <p:sp>
        <p:nvSpPr>
          <p:cNvPr id="6" name="WordArt 47"/>
          <p:cNvSpPr>
            <a:spLocks noChangeArrowheads="1" noChangeShapeType="1" noTextEdit="1"/>
          </p:cNvSpPr>
          <p:nvPr/>
        </p:nvSpPr>
        <p:spPr bwMode="auto">
          <a:xfrm rot="21311070">
            <a:off x="4278750" y="1103339"/>
            <a:ext cx="15240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RECTANGLE</a:t>
            </a:r>
          </a:p>
        </p:txBody>
      </p:sp>
      <p:sp>
        <p:nvSpPr>
          <p:cNvPr id="4" name="Text Box 52"/>
          <p:cNvSpPr txBox="1">
            <a:spLocks noChangeArrowheads="1"/>
          </p:cNvSpPr>
          <p:nvPr/>
        </p:nvSpPr>
        <p:spPr bwMode="auto">
          <a:xfrm>
            <a:off x="6551613" y="2286000"/>
            <a:ext cx="2135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Has 4 right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All properties of parallelogram.</a:t>
            </a:r>
          </a:p>
        </p:txBody>
      </p:sp>
    </p:spTree>
    <p:extLst>
      <p:ext uri="{BB962C8B-B14F-4D97-AF65-F5344CB8AC3E}">
        <p14:creationId xmlns:p14="http://schemas.microsoft.com/office/powerpoint/2010/main" val="223765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On the left hand section,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rhombus.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18443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4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5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3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0" name="Line 32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3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34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35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36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WordArt 37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18437" name="AutoShape 38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0" y="25146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On the right hand side, list all of the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rhombus.</a:t>
            </a:r>
          </a:p>
        </p:txBody>
      </p:sp>
      <p:sp>
        <p:nvSpPr>
          <p:cNvPr id="18439" name="Rectangle 42"/>
          <p:cNvSpPr>
            <a:spLocks noChangeArrowheads="1"/>
          </p:cNvSpPr>
          <p:nvPr/>
        </p:nvSpPr>
        <p:spPr bwMode="auto">
          <a:xfrm>
            <a:off x="5105400" y="2362200"/>
            <a:ext cx="1219200" cy="762000"/>
          </a:xfrm>
          <a:prstGeom prst="rect">
            <a:avLst/>
          </a:prstGeom>
          <a:solidFill>
            <a:srgbClr val="CC33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8" name="AutoShape 44"/>
          <p:cNvSpPr>
            <a:spLocks noChangeArrowheads="1"/>
          </p:cNvSpPr>
          <p:nvPr/>
        </p:nvSpPr>
        <p:spPr bwMode="auto">
          <a:xfrm>
            <a:off x="5181600" y="3505200"/>
            <a:ext cx="1295400" cy="914400"/>
          </a:xfrm>
          <a:prstGeom prst="diamond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Text Box 46"/>
          <p:cNvSpPr txBox="1">
            <a:spLocks noChangeArrowheads="1"/>
          </p:cNvSpPr>
          <p:nvPr/>
        </p:nvSpPr>
        <p:spPr bwMode="auto">
          <a:xfrm>
            <a:off x="6704013" y="1085850"/>
            <a:ext cx="21351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Diagonals bisect each other.</a:t>
            </a:r>
          </a:p>
        </p:txBody>
      </p:sp>
      <p:sp>
        <p:nvSpPr>
          <p:cNvPr id="18442" name="Text Box 47"/>
          <p:cNvSpPr txBox="1">
            <a:spLocks noChangeArrowheads="1"/>
          </p:cNvSpPr>
          <p:nvPr/>
        </p:nvSpPr>
        <p:spPr bwMode="auto">
          <a:xfrm>
            <a:off x="6704013" y="2409825"/>
            <a:ext cx="2135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Has 4 right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All properties of parallelogram.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4" grpId="0" autoUpdateAnimBg="0"/>
      <p:bldP spid="317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6"/>
          <p:cNvSpPr>
            <a:spLocks noChangeArrowheads="1" noChangeShapeType="1" noTextEdit="1"/>
          </p:cNvSpPr>
          <p:nvPr/>
        </p:nvSpPr>
        <p:spPr bwMode="auto">
          <a:xfrm>
            <a:off x="1219200" y="381000"/>
            <a:ext cx="6553200" cy="1812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Quadrilateral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219200" y="3048000"/>
            <a:ext cx="6858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four </a:t>
            </a:r>
            <a:r>
              <a:rPr lang="en-US" altLang="en-US" sz="6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sided polygon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066800" y="228600"/>
            <a:ext cx="6934200" cy="762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RHOMBUS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2362200" y="1676400"/>
            <a:ext cx="3733800" cy="2590800"/>
          </a:xfrm>
          <a:prstGeom prst="parallelogram">
            <a:avLst>
              <a:gd name="adj" fmla="val 36029"/>
            </a:avLst>
          </a:prstGeom>
          <a:solidFill>
            <a:srgbClr val="CC33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4648200"/>
            <a:ext cx="7696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parallelogram with FOUR CONGRUENT SIDES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14600" y="1460500"/>
            <a:ext cx="3276600" cy="3119438"/>
            <a:chOff x="1584" y="920"/>
            <a:chExt cx="2064" cy="1965"/>
          </a:xfrm>
        </p:grpSpPr>
        <p:sp>
          <p:nvSpPr>
            <p:cNvPr id="19462" name="Line 5"/>
            <p:cNvSpPr>
              <a:spLocks noChangeShapeType="1"/>
            </p:cNvSpPr>
            <p:nvPr/>
          </p:nvSpPr>
          <p:spPr bwMode="auto">
            <a:xfrm>
              <a:off x="1584" y="1920"/>
              <a:ext cx="33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6"/>
            <p:cNvSpPr>
              <a:spLocks noChangeShapeType="1"/>
            </p:cNvSpPr>
            <p:nvPr/>
          </p:nvSpPr>
          <p:spPr bwMode="auto">
            <a:xfrm rot="-4577583">
              <a:off x="2233" y="2716"/>
              <a:ext cx="336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7"/>
            <p:cNvSpPr>
              <a:spLocks noChangeShapeType="1"/>
            </p:cNvSpPr>
            <p:nvPr/>
          </p:nvSpPr>
          <p:spPr bwMode="auto">
            <a:xfrm rot="-4379222">
              <a:off x="2713" y="1087"/>
              <a:ext cx="336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8"/>
            <p:cNvSpPr>
              <a:spLocks noChangeShapeType="1"/>
            </p:cNvSpPr>
            <p:nvPr/>
          </p:nvSpPr>
          <p:spPr bwMode="auto">
            <a:xfrm>
              <a:off x="3312" y="1968"/>
              <a:ext cx="33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614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4676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quadrilateral is a </a:t>
            </a:r>
            <a:r>
              <a:rPr lang="en-US" altLang="en-US" sz="6000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RHOMBUS</a:t>
            </a: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if and only if it has four congruent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7848600" cy="533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RHOMBUS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2362200" y="1219200"/>
            <a:ext cx="3733800" cy="2590800"/>
          </a:xfrm>
          <a:prstGeom prst="parallelogram">
            <a:avLst>
              <a:gd name="adj" fmla="val 36029"/>
            </a:avLst>
          </a:prstGeom>
          <a:solidFill>
            <a:srgbClr val="CC3399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4968875"/>
            <a:ext cx="8763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Diagonals Bisect A Pair of Opposite Angles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276600" y="1219200"/>
            <a:ext cx="1905000" cy="2590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2362200" y="1219200"/>
            <a:ext cx="3733800" cy="2590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527300" y="3378200"/>
            <a:ext cx="393700" cy="368300"/>
            <a:chOff x="1592" y="2128"/>
            <a:chExt cx="248" cy="232"/>
          </a:xfrm>
        </p:grpSpPr>
        <p:sp>
          <p:nvSpPr>
            <p:cNvPr id="21529" name="Arc 28"/>
            <p:cNvSpPr>
              <a:spLocks/>
            </p:cNvSpPr>
            <p:nvPr/>
          </p:nvSpPr>
          <p:spPr bwMode="auto">
            <a:xfrm>
              <a:off x="1592" y="2128"/>
              <a:ext cx="144" cy="96"/>
            </a:xfrm>
            <a:custGeom>
              <a:avLst/>
              <a:gdLst>
                <a:gd name="T0" fmla="*/ 0 w 21600"/>
                <a:gd name="T1" fmla="*/ 0 h 21600"/>
                <a:gd name="T2" fmla="*/ 144 w 21600"/>
                <a:gd name="T3" fmla="*/ 96 h 21600"/>
                <a:gd name="T4" fmla="*/ 0 w 21600"/>
                <a:gd name="T5" fmla="*/ 9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Arc 29"/>
            <p:cNvSpPr>
              <a:spLocks/>
            </p:cNvSpPr>
            <p:nvPr/>
          </p:nvSpPr>
          <p:spPr bwMode="auto">
            <a:xfrm rot="2139900">
              <a:off x="1696" y="2264"/>
              <a:ext cx="144" cy="96"/>
            </a:xfrm>
            <a:custGeom>
              <a:avLst/>
              <a:gdLst>
                <a:gd name="T0" fmla="*/ 0 w 21600"/>
                <a:gd name="T1" fmla="*/ 0 h 21600"/>
                <a:gd name="T2" fmla="*/ 144 w 21600"/>
                <a:gd name="T3" fmla="*/ 96 h 21600"/>
                <a:gd name="T4" fmla="*/ 0 w 21600"/>
                <a:gd name="T5" fmla="*/ 9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 flipH="1" flipV="1">
            <a:off x="5508625" y="1281106"/>
            <a:ext cx="434975" cy="319088"/>
            <a:chOff x="1600" y="2120"/>
            <a:chExt cx="274" cy="201"/>
          </a:xfrm>
        </p:grpSpPr>
        <p:sp>
          <p:nvSpPr>
            <p:cNvPr id="21527" name="Arc 32"/>
            <p:cNvSpPr>
              <a:spLocks/>
            </p:cNvSpPr>
            <p:nvPr/>
          </p:nvSpPr>
          <p:spPr bwMode="auto">
            <a:xfrm>
              <a:off x="1600" y="2120"/>
              <a:ext cx="144" cy="96"/>
            </a:xfrm>
            <a:custGeom>
              <a:avLst/>
              <a:gdLst>
                <a:gd name="T0" fmla="*/ 0 w 21600"/>
                <a:gd name="T1" fmla="*/ 0 h 21600"/>
                <a:gd name="T2" fmla="*/ 144 w 21600"/>
                <a:gd name="T3" fmla="*/ 96 h 21600"/>
                <a:gd name="T4" fmla="*/ 0 w 21600"/>
                <a:gd name="T5" fmla="*/ 9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Arc 33"/>
            <p:cNvSpPr>
              <a:spLocks/>
            </p:cNvSpPr>
            <p:nvPr/>
          </p:nvSpPr>
          <p:spPr bwMode="auto">
            <a:xfrm rot="2139900">
              <a:off x="1718" y="2255"/>
              <a:ext cx="156" cy="66"/>
            </a:xfrm>
            <a:custGeom>
              <a:avLst/>
              <a:gdLst>
                <a:gd name="T0" fmla="*/ 0 w 21600"/>
                <a:gd name="T1" fmla="*/ 0 h 21600"/>
                <a:gd name="T2" fmla="*/ 144 w 21600"/>
                <a:gd name="T3" fmla="*/ 96 h 21600"/>
                <a:gd name="T4" fmla="*/ 0 w 21600"/>
                <a:gd name="T5" fmla="*/ 9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572000" y="3124200"/>
            <a:ext cx="762000" cy="685800"/>
            <a:chOff x="2880" y="1968"/>
            <a:chExt cx="480" cy="432"/>
          </a:xfrm>
        </p:grpSpPr>
        <p:grpSp>
          <p:nvGrpSpPr>
            <p:cNvPr id="21521" name="Group 37"/>
            <p:cNvGrpSpPr>
              <a:grpSpLocks/>
            </p:cNvGrpSpPr>
            <p:nvPr/>
          </p:nvGrpSpPr>
          <p:grpSpPr bwMode="auto">
            <a:xfrm>
              <a:off x="2880" y="2112"/>
              <a:ext cx="240" cy="288"/>
              <a:chOff x="2880" y="2112"/>
              <a:chExt cx="240" cy="288"/>
            </a:xfrm>
          </p:grpSpPr>
          <p:sp>
            <p:nvSpPr>
              <p:cNvPr id="21525" name="Arc 34"/>
              <p:cNvSpPr>
                <a:spLocks/>
              </p:cNvSpPr>
              <p:nvPr/>
            </p:nvSpPr>
            <p:spPr bwMode="auto">
              <a:xfrm flipH="1">
                <a:off x="3024" y="2256"/>
                <a:ext cx="96" cy="144"/>
              </a:xfrm>
              <a:custGeom>
                <a:avLst/>
                <a:gdLst>
                  <a:gd name="T0" fmla="*/ 0 w 21600"/>
                  <a:gd name="T1" fmla="*/ 0 h 21600"/>
                  <a:gd name="T2" fmla="*/ 96 w 21600"/>
                  <a:gd name="T3" fmla="*/ 144 h 21600"/>
                  <a:gd name="T4" fmla="*/ 0 w 21600"/>
                  <a:gd name="T5" fmla="*/ 14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Arc 35"/>
              <p:cNvSpPr>
                <a:spLocks/>
              </p:cNvSpPr>
              <p:nvPr/>
            </p:nvSpPr>
            <p:spPr bwMode="auto">
              <a:xfrm flipH="1">
                <a:off x="2880" y="2112"/>
                <a:ext cx="192" cy="288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288 h 21600"/>
                  <a:gd name="T4" fmla="*/ 0 w 21600"/>
                  <a:gd name="T5" fmla="*/ 28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2" name="Group 38"/>
            <p:cNvGrpSpPr>
              <a:grpSpLocks/>
            </p:cNvGrpSpPr>
            <p:nvPr/>
          </p:nvGrpSpPr>
          <p:grpSpPr bwMode="auto">
            <a:xfrm rot="2138280">
              <a:off x="3120" y="1968"/>
              <a:ext cx="240" cy="288"/>
              <a:chOff x="2880" y="2112"/>
              <a:chExt cx="240" cy="288"/>
            </a:xfrm>
          </p:grpSpPr>
          <p:sp>
            <p:nvSpPr>
              <p:cNvPr id="21523" name="Arc 39"/>
              <p:cNvSpPr>
                <a:spLocks/>
              </p:cNvSpPr>
              <p:nvPr/>
            </p:nvSpPr>
            <p:spPr bwMode="auto">
              <a:xfrm flipH="1">
                <a:off x="3024" y="2256"/>
                <a:ext cx="96" cy="144"/>
              </a:xfrm>
              <a:custGeom>
                <a:avLst/>
                <a:gdLst>
                  <a:gd name="T0" fmla="*/ 0 w 21600"/>
                  <a:gd name="T1" fmla="*/ 0 h 21600"/>
                  <a:gd name="T2" fmla="*/ 96 w 21600"/>
                  <a:gd name="T3" fmla="*/ 144 h 21600"/>
                  <a:gd name="T4" fmla="*/ 0 w 21600"/>
                  <a:gd name="T5" fmla="*/ 14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4" name="Arc 40"/>
              <p:cNvSpPr>
                <a:spLocks/>
              </p:cNvSpPr>
              <p:nvPr/>
            </p:nvSpPr>
            <p:spPr bwMode="auto">
              <a:xfrm rot="590936" flipH="1">
                <a:off x="2880" y="2112"/>
                <a:ext cx="192" cy="288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288 h 21600"/>
                  <a:gd name="T4" fmla="*/ 0 w 21600"/>
                  <a:gd name="T5" fmla="*/ 28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42"/>
          <p:cNvGrpSpPr>
            <a:grpSpLocks/>
          </p:cNvGrpSpPr>
          <p:nvPr/>
        </p:nvGrpSpPr>
        <p:grpSpPr bwMode="auto">
          <a:xfrm rot="21235501" flipH="1" flipV="1">
            <a:off x="3143881" y="1204105"/>
            <a:ext cx="717550" cy="700088"/>
            <a:chOff x="2880" y="1959"/>
            <a:chExt cx="452" cy="441"/>
          </a:xfrm>
        </p:grpSpPr>
        <p:grpSp>
          <p:nvGrpSpPr>
            <p:cNvPr id="21515" name="Group 43"/>
            <p:cNvGrpSpPr>
              <a:grpSpLocks/>
            </p:cNvGrpSpPr>
            <p:nvPr/>
          </p:nvGrpSpPr>
          <p:grpSpPr bwMode="auto">
            <a:xfrm>
              <a:off x="2880" y="2112"/>
              <a:ext cx="265" cy="288"/>
              <a:chOff x="2880" y="2112"/>
              <a:chExt cx="265" cy="288"/>
            </a:xfrm>
          </p:grpSpPr>
          <p:sp>
            <p:nvSpPr>
              <p:cNvPr id="21519" name="Arc 44"/>
              <p:cNvSpPr>
                <a:spLocks/>
              </p:cNvSpPr>
              <p:nvPr/>
            </p:nvSpPr>
            <p:spPr bwMode="auto">
              <a:xfrm flipH="1">
                <a:off x="3013" y="2251"/>
                <a:ext cx="132" cy="131"/>
              </a:xfrm>
              <a:custGeom>
                <a:avLst/>
                <a:gdLst>
                  <a:gd name="T0" fmla="*/ 0 w 21600"/>
                  <a:gd name="T1" fmla="*/ 0 h 21600"/>
                  <a:gd name="T2" fmla="*/ 96 w 21600"/>
                  <a:gd name="T3" fmla="*/ 144 h 21600"/>
                  <a:gd name="T4" fmla="*/ 0 w 21600"/>
                  <a:gd name="T5" fmla="*/ 14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0" name="Arc 45"/>
              <p:cNvSpPr>
                <a:spLocks/>
              </p:cNvSpPr>
              <p:nvPr/>
            </p:nvSpPr>
            <p:spPr bwMode="auto">
              <a:xfrm rot="871942" flipH="1">
                <a:off x="2880" y="2112"/>
                <a:ext cx="192" cy="288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288 h 21600"/>
                  <a:gd name="T4" fmla="*/ 0 w 21600"/>
                  <a:gd name="T5" fmla="*/ 28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16" name="Group 46"/>
            <p:cNvGrpSpPr>
              <a:grpSpLocks/>
            </p:cNvGrpSpPr>
            <p:nvPr/>
          </p:nvGrpSpPr>
          <p:grpSpPr bwMode="auto">
            <a:xfrm rot="2138280">
              <a:off x="3118" y="1959"/>
              <a:ext cx="214" cy="303"/>
              <a:chOff x="2880" y="2112"/>
              <a:chExt cx="214" cy="303"/>
            </a:xfrm>
          </p:grpSpPr>
          <p:sp>
            <p:nvSpPr>
              <p:cNvPr id="21517" name="Arc 47"/>
              <p:cNvSpPr>
                <a:spLocks/>
              </p:cNvSpPr>
              <p:nvPr/>
            </p:nvSpPr>
            <p:spPr bwMode="auto">
              <a:xfrm flipH="1">
                <a:off x="2998" y="2271"/>
                <a:ext cx="96" cy="144"/>
              </a:xfrm>
              <a:custGeom>
                <a:avLst/>
                <a:gdLst>
                  <a:gd name="T0" fmla="*/ 0 w 21600"/>
                  <a:gd name="T1" fmla="*/ 0 h 21600"/>
                  <a:gd name="T2" fmla="*/ 96 w 21600"/>
                  <a:gd name="T3" fmla="*/ 144 h 21600"/>
                  <a:gd name="T4" fmla="*/ 0 w 21600"/>
                  <a:gd name="T5" fmla="*/ 14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8" name="Arc 48"/>
              <p:cNvSpPr>
                <a:spLocks/>
              </p:cNvSpPr>
              <p:nvPr/>
            </p:nvSpPr>
            <p:spPr bwMode="auto">
              <a:xfrm flipH="1">
                <a:off x="2880" y="2112"/>
                <a:ext cx="192" cy="288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288 h 21600"/>
                  <a:gd name="T4" fmla="*/ 0 w 21600"/>
                  <a:gd name="T5" fmla="*/ 28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21509" grpId="0" animBg="1"/>
      <p:bldP spid="215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2362200" y="1447800"/>
            <a:ext cx="3733800" cy="2590800"/>
          </a:xfrm>
          <a:prstGeom prst="parallelogram">
            <a:avLst>
              <a:gd name="adj" fmla="val 36029"/>
            </a:avLst>
          </a:prstGeom>
          <a:solidFill>
            <a:srgbClr val="CC33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4876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Diagonals are Perpendicular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276600" y="1447800"/>
            <a:ext cx="1905000" cy="2590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2362200" y="1447800"/>
            <a:ext cx="3733800" cy="2590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 rot="19507646">
            <a:off x="4041282" y="2195955"/>
            <a:ext cx="457200" cy="4572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WordArt 13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7848600" cy="533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RHOMBUS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11268" grpId="0" autoUpdateAnimBg="0"/>
      <p:bldP spid="11273" grpId="0" animBg="1"/>
      <p:bldP spid="11274" grpId="0" animBg="1"/>
      <p:bldP spid="112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Fold over the fourth cut section and write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outside.</a:t>
            </a:r>
          </a:p>
        </p:txBody>
      </p: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23572" name="Rectangle 7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3" name="Oval 8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4" name="Line 9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10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11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12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13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14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15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16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17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18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19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20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21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22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23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24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25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Oval 26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2" name="Line 27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28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29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30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31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32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Oval 33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9" name="Line 34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Line 35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Line 36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Line 37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38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WordArt 39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705600" y="4394200"/>
            <a:ext cx="20574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029200" y="4419600"/>
            <a:ext cx="1676400" cy="1295400"/>
            <a:chOff x="3168" y="624"/>
            <a:chExt cx="1056" cy="816"/>
          </a:xfrm>
        </p:grpSpPr>
        <p:sp>
          <p:nvSpPr>
            <p:cNvPr id="23567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bg1"/>
                </a:solidFill>
              </a:endParaRPr>
            </a:p>
          </p:txBody>
        </p:sp>
        <p:sp>
          <p:nvSpPr>
            <p:cNvPr id="23568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3" name="WordArt 47"/>
          <p:cNvSpPr>
            <a:spLocks noChangeArrowheads="1" noChangeShapeType="1" noTextEdit="1"/>
          </p:cNvSpPr>
          <p:nvPr/>
        </p:nvSpPr>
        <p:spPr bwMode="auto">
          <a:xfrm rot="-288930">
            <a:off x="5105400" y="4953000"/>
            <a:ext cx="15240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SQUARE</a:t>
            </a: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0" y="28956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Reopen the fold.</a:t>
            </a:r>
          </a:p>
        </p:txBody>
      </p:sp>
      <p:sp>
        <p:nvSpPr>
          <p:cNvPr id="23561" name="AutoShape 49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Rectangle 51"/>
          <p:cNvSpPr>
            <a:spLocks noChangeArrowheads="1"/>
          </p:cNvSpPr>
          <p:nvPr/>
        </p:nvSpPr>
        <p:spPr bwMode="auto">
          <a:xfrm>
            <a:off x="5105400" y="2362200"/>
            <a:ext cx="1219200" cy="762000"/>
          </a:xfrm>
          <a:prstGeom prst="rect">
            <a:avLst/>
          </a:prstGeom>
          <a:solidFill>
            <a:srgbClr val="CC33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AutoShape 53"/>
          <p:cNvSpPr>
            <a:spLocks noChangeArrowheads="1"/>
          </p:cNvSpPr>
          <p:nvPr/>
        </p:nvSpPr>
        <p:spPr bwMode="auto">
          <a:xfrm>
            <a:off x="5181600" y="3505200"/>
            <a:ext cx="1295400" cy="914400"/>
          </a:xfrm>
          <a:prstGeom prst="diamond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Text Box 54"/>
          <p:cNvSpPr txBox="1">
            <a:spLocks noChangeArrowheads="1"/>
          </p:cNvSpPr>
          <p:nvPr/>
        </p:nvSpPr>
        <p:spPr bwMode="auto">
          <a:xfrm>
            <a:off x="6705600" y="3400425"/>
            <a:ext cx="2135188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Has 4 Congruent </a:t>
            </a:r>
            <a:r>
              <a:rPr lang="en-US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bisect opposite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Diagonals are perpendicular.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All properties of parallelograms.</a:t>
            </a:r>
          </a:p>
        </p:txBody>
      </p:sp>
      <p:sp>
        <p:nvSpPr>
          <p:cNvPr id="23565" name="Text Box 55"/>
          <p:cNvSpPr txBox="1">
            <a:spLocks noChangeArrowheads="1"/>
          </p:cNvSpPr>
          <p:nvPr/>
        </p:nvSpPr>
        <p:spPr bwMode="auto">
          <a:xfrm>
            <a:off x="6678613" y="1085850"/>
            <a:ext cx="21351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Diagonals bisect each other.</a:t>
            </a:r>
          </a:p>
        </p:txBody>
      </p:sp>
      <p:sp>
        <p:nvSpPr>
          <p:cNvPr id="23566" name="Text Box 56"/>
          <p:cNvSpPr txBox="1">
            <a:spLocks noChangeArrowheads="1"/>
          </p:cNvSpPr>
          <p:nvPr/>
        </p:nvSpPr>
        <p:spPr bwMode="auto">
          <a:xfrm>
            <a:off x="6704013" y="2409825"/>
            <a:ext cx="2135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Has 4 right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All properties of parallelogram.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6" grpId="0" animBg="1"/>
      <p:bldP spid="34863" grpId="0" animBg="1"/>
      <p:bldP spid="3486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8860" y="2514600"/>
            <a:ext cx="9144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Has 4 Congruent </a:t>
            </a:r>
            <a:r>
              <a:rPr lang="en-US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bisect opposite angles.</a:t>
            </a:r>
          </a:p>
          <a:p>
            <a:pPr marL="742950" indent="-742950" algn="l" eaLnBrk="1" hangingPunct="1">
              <a:spcBef>
                <a:spcPct val="50000"/>
              </a:spcBef>
              <a:buAutoNum type="arabicPeriod" startAt="3"/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Diagonals are perpendicular.</a:t>
            </a:r>
          </a:p>
          <a:p>
            <a:pPr marL="742950" indent="-742950" algn="l" eaLnBrk="1" hangingPunct="1">
              <a:spcBef>
                <a:spcPct val="50000"/>
              </a:spcBef>
              <a:buFontTx/>
              <a:buAutoNum type="arabicPeriod" startAt="3"/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properties of parallelograms.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"/>
            <a:ext cx="3267075" cy="1419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5030"/>
            <a:ext cx="3108960" cy="3480474"/>
          </a:xfrm>
          <a:prstGeom prst="rect">
            <a:avLst/>
          </a:prstGeom>
        </p:spPr>
      </p:pic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6430486" y="2286000"/>
            <a:ext cx="2135188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Has 4 Congruent </a:t>
            </a:r>
            <a:r>
              <a:rPr lang="en-US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bisect opposite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Diagonals are perpendicular.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All </a:t>
            </a:r>
            <a:r>
              <a:rPr lang="en-US" altLang="en-US" sz="9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properties </a:t>
            </a: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parallelograms.</a:t>
            </a:r>
          </a:p>
        </p:txBody>
      </p:sp>
      <p:sp>
        <p:nvSpPr>
          <p:cNvPr id="8" name="WordArt 47"/>
          <p:cNvSpPr>
            <a:spLocks noChangeArrowheads="1" noChangeShapeType="1" noTextEdit="1"/>
          </p:cNvSpPr>
          <p:nvPr/>
        </p:nvSpPr>
        <p:spPr bwMode="auto">
          <a:xfrm rot="21311070">
            <a:off x="3976369" y="1149413"/>
            <a:ext cx="15240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RHOMBUS</a:t>
            </a:r>
          </a:p>
        </p:txBody>
      </p:sp>
    </p:spTree>
    <p:extLst>
      <p:ext uri="{BB962C8B-B14F-4D97-AF65-F5344CB8AC3E}">
        <p14:creationId xmlns:p14="http://schemas.microsoft.com/office/powerpoint/2010/main" val="238774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On the left hand section,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square.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24590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1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2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0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7" name="Line 32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33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34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35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36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WordArt 37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24581" name="AutoShape 38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0" y="2514600"/>
            <a:ext cx="3810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On the right hand side, list all of the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square.</a:t>
            </a:r>
          </a:p>
        </p:txBody>
      </p:sp>
      <p:sp>
        <p:nvSpPr>
          <p:cNvPr id="24583" name="Rectangle 42"/>
          <p:cNvSpPr>
            <a:spLocks noChangeArrowheads="1"/>
          </p:cNvSpPr>
          <p:nvPr/>
        </p:nvSpPr>
        <p:spPr bwMode="auto">
          <a:xfrm>
            <a:off x="5105400" y="2362200"/>
            <a:ext cx="1447800" cy="762000"/>
          </a:xfrm>
          <a:prstGeom prst="rect">
            <a:avLst/>
          </a:prstGeom>
          <a:solidFill>
            <a:srgbClr val="CC33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4" name="AutoShape 44"/>
          <p:cNvSpPr>
            <a:spLocks noChangeArrowheads="1"/>
          </p:cNvSpPr>
          <p:nvPr/>
        </p:nvSpPr>
        <p:spPr bwMode="auto">
          <a:xfrm>
            <a:off x="5181600" y="3505200"/>
            <a:ext cx="1295400" cy="914400"/>
          </a:xfrm>
          <a:prstGeom prst="diamond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5422900" y="4572000"/>
            <a:ext cx="838200" cy="838200"/>
          </a:xfrm>
          <a:prstGeom prst="rect">
            <a:avLst/>
          </a:prstGeom>
          <a:solidFill>
            <a:srgbClr val="99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53"/>
          <p:cNvSpPr>
            <a:spLocks noChangeShapeType="1"/>
          </p:cNvSpPr>
          <p:nvPr/>
        </p:nvSpPr>
        <p:spPr bwMode="auto">
          <a:xfrm>
            <a:off x="6705600" y="60960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60"/>
          <p:cNvSpPr txBox="1">
            <a:spLocks noChangeArrowheads="1"/>
          </p:cNvSpPr>
          <p:nvPr/>
        </p:nvSpPr>
        <p:spPr bwMode="auto">
          <a:xfrm>
            <a:off x="6678613" y="1085850"/>
            <a:ext cx="21351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Diagonals bisect each other.</a:t>
            </a:r>
          </a:p>
        </p:txBody>
      </p:sp>
      <p:sp>
        <p:nvSpPr>
          <p:cNvPr id="24588" name="Text Box 61"/>
          <p:cNvSpPr txBox="1">
            <a:spLocks noChangeArrowheads="1"/>
          </p:cNvSpPr>
          <p:nvPr/>
        </p:nvSpPr>
        <p:spPr bwMode="auto">
          <a:xfrm>
            <a:off x="6704013" y="2409825"/>
            <a:ext cx="2135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Has 4 right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All properties of parallelogram.</a:t>
            </a:r>
          </a:p>
        </p:txBody>
      </p:sp>
      <p:sp>
        <p:nvSpPr>
          <p:cNvPr id="24589" name="Text Box 62"/>
          <p:cNvSpPr txBox="1">
            <a:spLocks noChangeArrowheads="1"/>
          </p:cNvSpPr>
          <p:nvPr/>
        </p:nvSpPr>
        <p:spPr bwMode="auto">
          <a:xfrm>
            <a:off x="6705600" y="3400425"/>
            <a:ext cx="2135188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Has 4 Congruent </a:t>
            </a:r>
            <a:r>
              <a:rPr lang="en-US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bisect opposite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Diagonals are perpendicular.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All properties of parallelograms.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 autoUpdateAnimBg="0"/>
      <p:bldP spid="3588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914400" y="304799"/>
            <a:ext cx="7315200" cy="6850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SQUARE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971800" y="1219200"/>
            <a:ext cx="2667000" cy="2438400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43200" y="990600"/>
            <a:ext cx="3124200" cy="2971800"/>
            <a:chOff x="1728" y="624"/>
            <a:chExt cx="1968" cy="1872"/>
          </a:xfrm>
        </p:grpSpPr>
        <p:sp>
          <p:nvSpPr>
            <p:cNvPr id="25606" name="Rectangle 4"/>
            <p:cNvSpPr>
              <a:spLocks noChangeArrowheads="1"/>
            </p:cNvSpPr>
            <p:nvPr/>
          </p:nvSpPr>
          <p:spPr bwMode="auto">
            <a:xfrm>
              <a:off x="1872" y="2016"/>
              <a:ext cx="288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07" name="Rectangle 5"/>
            <p:cNvSpPr>
              <a:spLocks noChangeArrowheads="1"/>
            </p:cNvSpPr>
            <p:nvPr/>
          </p:nvSpPr>
          <p:spPr bwMode="auto">
            <a:xfrm>
              <a:off x="3264" y="2016"/>
              <a:ext cx="288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08" name="Rectangle 6"/>
            <p:cNvSpPr>
              <a:spLocks noChangeArrowheads="1"/>
            </p:cNvSpPr>
            <p:nvPr/>
          </p:nvSpPr>
          <p:spPr bwMode="auto">
            <a:xfrm>
              <a:off x="3264" y="768"/>
              <a:ext cx="288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09" name="Rectangle 7"/>
            <p:cNvSpPr>
              <a:spLocks noChangeArrowheads="1"/>
            </p:cNvSpPr>
            <p:nvPr/>
          </p:nvSpPr>
          <p:spPr bwMode="auto">
            <a:xfrm>
              <a:off x="1872" y="768"/>
              <a:ext cx="288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0" name="Line 8"/>
            <p:cNvSpPr>
              <a:spLocks noChangeShapeType="1"/>
            </p:cNvSpPr>
            <p:nvPr/>
          </p:nvSpPr>
          <p:spPr bwMode="auto">
            <a:xfrm>
              <a:off x="1728" y="148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9"/>
            <p:cNvSpPr>
              <a:spLocks noChangeShapeType="1"/>
            </p:cNvSpPr>
            <p:nvPr/>
          </p:nvSpPr>
          <p:spPr bwMode="auto">
            <a:xfrm rot="16394716" flipH="1">
              <a:off x="2519" y="2304"/>
              <a:ext cx="361" cy="2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0"/>
            <p:cNvSpPr>
              <a:spLocks noChangeShapeType="1"/>
            </p:cNvSpPr>
            <p:nvPr/>
          </p:nvSpPr>
          <p:spPr bwMode="auto">
            <a:xfrm rot="5400000">
              <a:off x="2473" y="791"/>
              <a:ext cx="336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1"/>
            <p:cNvSpPr>
              <a:spLocks noChangeShapeType="1"/>
            </p:cNvSpPr>
            <p:nvPr/>
          </p:nvSpPr>
          <p:spPr bwMode="auto">
            <a:xfrm>
              <a:off x="3360" y="1536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57200" y="398145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</a:t>
            </a:r>
            <a:r>
              <a:rPr lang="en-US" altLang="en-US" sz="4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parallelogram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with </a:t>
            </a:r>
          </a:p>
          <a:p>
            <a:pPr eaLnBrk="1" hangingPunct="1"/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FOUR RIGHT ANGLES </a:t>
            </a:r>
          </a:p>
          <a:p>
            <a:pPr eaLnBrk="1" hangingPunct="1"/>
            <a:r>
              <a:rPr lang="en-US" altLang="en-US" sz="4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en-US" altLang="en-US" sz="4400" dirty="0">
                <a:solidFill>
                  <a:srgbClr val="6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FOUR CONGRUENT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701675"/>
            <a:ext cx="9144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</a:t>
            </a:r>
            <a:r>
              <a:rPr lang="en-US" altLang="en-US" sz="6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quadrilateral</a:t>
            </a: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is a </a:t>
            </a:r>
            <a:r>
              <a:rPr lang="en-US" alt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SQUARE</a:t>
            </a:r>
          </a:p>
          <a:p>
            <a:pPr eaLnBrk="1" hangingPunct="1"/>
            <a:r>
              <a:rPr lang="en-US" alt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 and only if it has:</a:t>
            </a:r>
          </a:p>
          <a:p>
            <a:pPr eaLnBrk="1" hangingPunct="1"/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four congruent sides </a:t>
            </a:r>
            <a:r>
              <a:rPr lang="en-US" altLang="en-US" sz="6000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</a:t>
            </a: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four right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971800" y="990600"/>
            <a:ext cx="2667000" cy="2438400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7651" name="Group 4"/>
          <p:cNvGrpSpPr>
            <a:grpSpLocks/>
          </p:cNvGrpSpPr>
          <p:nvPr/>
        </p:nvGrpSpPr>
        <p:grpSpPr bwMode="auto">
          <a:xfrm>
            <a:off x="2743200" y="762000"/>
            <a:ext cx="3124200" cy="3011488"/>
            <a:chOff x="1728" y="480"/>
            <a:chExt cx="1968" cy="1897"/>
          </a:xfrm>
        </p:grpSpPr>
        <p:sp>
          <p:nvSpPr>
            <p:cNvPr id="27654" name="Rectangle 5"/>
            <p:cNvSpPr>
              <a:spLocks noChangeArrowheads="1"/>
            </p:cNvSpPr>
            <p:nvPr/>
          </p:nvSpPr>
          <p:spPr bwMode="auto">
            <a:xfrm>
              <a:off x="1872" y="1872"/>
              <a:ext cx="288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5" name="Rectangle 6"/>
            <p:cNvSpPr>
              <a:spLocks noChangeArrowheads="1"/>
            </p:cNvSpPr>
            <p:nvPr/>
          </p:nvSpPr>
          <p:spPr bwMode="auto">
            <a:xfrm>
              <a:off x="3264" y="1872"/>
              <a:ext cx="288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>
              <a:off x="3264" y="624"/>
              <a:ext cx="288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7" name="Rectangle 8"/>
            <p:cNvSpPr>
              <a:spLocks noChangeArrowheads="1"/>
            </p:cNvSpPr>
            <p:nvPr/>
          </p:nvSpPr>
          <p:spPr bwMode="auto">
            <a:xfrm>
              <a:off x="1872" y="624"/>
              <a:ext cx="288" cy="2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1728" y="1344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10"/>
            <p:cNvSpPr>
              <a:spLocks noChangeShapeType="1"/>
            </p:cNvSpPr>
            <p:nvPr/>
          </p:nvSpPr>
          <p:spPr bwMode="auto">
            <a:xfrm rot="16394716" flipH="1">
              <a:off x="2519" y="2185"/>
              <a:ext cx="361" cy="2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1"/>
            <p:cNvSpPr>
              <a:spLocks noChangeShapeType="1"/>
            </p:cNvSpPr>
            <p:nvPr/>
          </p:nvSpPr>
          <p:spPr bwMode="auto">
            <a:xfrm rot="5400000">
              <a:off x="2473" y="647"/>
              <a:ext cx="336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2"/>
            <p:cNvSpPr>
              <a:spLocks noChangeShapeType="1"/>
            </p:cNvSpPr>
            <p:nvPr/>
          </p:nvSpPr>
          <p:spPr bwMode="auto">
            <a:xfrm>
              <a:off x="3360" y="139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228600" y="3886200"/>
            <a:ext cx="86868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Possesses </a:t>
            </a: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all of the 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same properties as </a:t>
            </a:r>
            <a:endParaRPr lang="en-US" alt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Rhombus </a:t>
            </a:r>
            <a:r>
              <a:rPr lang="en-US" altLang="en-US" sz="4400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</a:t>
            </a:r>
            <a:r>
              <a:rPr lang="en-US" altLang="en-US" sz="4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Rectangle</a:t>
            </a:r>
          </a:p>
        </p:txBody>
      </p:sp>
      <p:sp>
        <p:nvSpPr>
          <p:cNvPr id="27653" name="WordArt 2"/>
          <p:cNvSpPr>
            <a:spLocks noChangeArrowheads="1" noChangeShapeType="1" noTextEdit="1"/>
          </p:cNvSpPr>
          <p:nvPr/>
        </p:nvSpPr>
        <p:spPr bwMode="auto">
          <a:xfrm>
            <a:off x="914400" y="304800"/>
            <a:ext cx="731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3429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buFontTx/>
              <a:buAutoNum type="arabicPeriod"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out a piece of notebook paper and make a hot dog fold. </a:t>
            </a:r>
            <a:endParaRPr lang="en-US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4103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4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5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3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5568" name="AutoShape 32"/>
          <p:cNvSpPr>
            <a:spLocks noChangeArrowheads="1"/>
          </p:cNvSpPr>
          <p:nvPr/>
        </p:nvSpPr>
        <p:spPr bwMode="auto">
          <a:xfrm flipH="1" flipV="1">
            <a:off x="3886200" y="1600200"/>
            <a:ext cx="4953000" cy="990600"/>
          </a:xfrm>
          <a:prstGeom prst="curvedUpArrow">
            <a:avLst>
              <a:gd name="adj1" fmla="val 96481"/>
              <a:gd name="adj2" fmla="val 196481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876800" y="3505200"/>
            <a:ext cx="3429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endParaRPr lang="en-US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(bring the right side </a:t>
            </a:r>
          </a:p>
          <a:p>
            <a:pPr algn="l" eaLnBrk="1" hangingPunct="1"/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to the pink line)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8" grpId="0" animBg="1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28697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8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9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2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4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17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2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3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24" name="Line 32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5" name="Line 33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Line 34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7" name="Line 35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Line 36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9" name="WordArt 37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28676" name="AutoShape 38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Rectangle 42"/>
          <p:cNvSpPr>
            <a:spLocks noChangeArrowheads="1"/>
          </p:cNvSpPr>
          <p:nvPr/>
        </p:nvSpPr>
        <p:spPr bwMode="auto">
          <a:xfrm>
            <a:off x="5105400" y="2362200"/>
            <a:ext cx="1447800" cy="762000"/>
          </a:xfrm>
          <a:prstGeom prst="rect">
            <a:avLst/>
          </a:prstGeom>
          <a:solidFill>
            <a:srgbClr val="CC33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8" name="AutoShape 44"/>
          <p:cNvSpPr>
            <a:spLocks noChangeArrowheads="1"/>
          </p:cNvSpPr>
          <p:nvPr/>
        </p:nvSpPr>
        <p:spPr bwMode="auto">
          <a:xfrm>
            <a:off x="5181600" y="3505200"/>
            <a:ext cx="1295400" cy="914400"/>
          </a:xfrm>
          <a:prstGeom prst="diamond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Rectangle 46"/>
          <p:cNvSpPr>
            <a:spLocks noChangeArrowheads="1"/>
          </p:cNvSpPr>
          <p:nvPr/>
        </p:nvSpPr>
        <p:spPr bwMode="auto">
          <a:xfrm>
            <a:off x="5422900" y="4572000"/>
            <a:ext cx="838200" cy="838200"/>
          </a:xfrm>
          <a:prstGeom prst="rect">
            <a:avLst/>
          </a:prstGeom>
          <a:solidFill>
            <a:srgbClr val="99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Text Box 47"/>
          <p:cNvSpPr txBox="1">
            <a:spLocks noChangeArrowheads="1"/>
          </p:cNvSpPr>
          <p:nvPr/>
        </p:nvSpPr>
        <p:spPr bwMode="auto">
          <a:xfrm>
            <a:off x="6807200" y="4529138"/>
            <a:ext cx="190500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4 congruent sides and 4 congruent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(right) angles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All properties of parallelogram,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rectangle, and rhombus</a:t>
            </a:r>
          </a:p>
        </p:txBody>
      </p:sp>
      <p:sp>
        <p:nvSpPr>
          <p:cNvPr id="28681" name="Line 53"/>
          <p:cNvSpPr>
            <a:spLocks noChangeShapeType="1"/>
          </p:cNvSpPr>
          <p:nvPr/>
        </p:nvSpPr>
        <p:spPr bwMode="auto">
          <a:xfrm>
            <a:off x="6705600" y="60960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82" name="Group 54"/>
          <p:cNvGrpSpPr>
            <a:grpSpLocks/>
          </p:cNvGrpSpPr>
          <p:nvPr/>
        </p:nvGrpSpPr>
        <p:grpSpPr bwMode="auto">
          <a:xfrm>
            <a:off x="5029200" y="5562600"/>
            <a:ext cx="1676400" cy="1295400"/>
            <a:chOff x="3168" y="624"/>
            <a:chExt cx="1056" cy="816"/>
          </a:xfrm>
        </p:grpSpPr>
        <p:sp>
          <p:nvSpPr>
            <p:cNvPr id="28692" name="AutoShape 55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bg1"/>
                </a:solidFill>
              </a:endParaRPr>
            </a:p>
          </p:txBody>
        </p:sp>
        <p:sp>
          <p:nvSpPr>
            <p:cNvPr id="28693" name="Line 56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57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58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Line 59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100" name="WordArt 60"/>
          <p:cNvSpPr>
            <a:spLocks noChangeArrowheads="1" noChangeShapeType="1" noTextEdit="1"/>
          </p:cNvSpPr>
          <p:nvPr/>
        </p:nvSpPr>
        <p:spPr bwMode="auto">
          <a:xfrm rot="-288930">
            <a:off x="5137150" y="5715000"/>
            <a:ext cx="1466850" cy="336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TRAPEZOID</a:t>
            </a:r>
          </a:p>
        </p:txBody>
      </p:sp>
      <p:sp>
        <p:nvSpPr>
          <p:cNvPr id="28684" name="Rectangle 61"/>
          <p:cNvSpPr>
            <a:spLocks noChangeArrowheads="1"/>
          </p:cNvSpPr>
          <p:nvPr/>
        </p:nvSpPr>
        <p:spPr bwMode="auto">
          <a:xfrm>
            <a:off x="6705600" y="5562600"/>
            <a:ext cx="2057400" cy="1295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5" name="Line 62"/>
          <p:cNvSpPr>
            <a:spLocks noChangeShapeType="1"/>
          </p:cNvSpPr>
          <p:nvPr/>
        </p:nvSpPr>
        <p:spPr bwMode="auto">
          <a:xfrm flipV="1">
            <a:off x="5029200" y="6096000"/>
            <a:ext cx="1676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Text Box 63"/>
          <p:cNvSpPr txBox="1">
            <a:spLocks noChangeArrowheads="1"/>
          </p:cNvSpPr>
          <p:nvPr/>
        </p:nvSpPr>
        <p:spPr bwMode="auto">
          <a:xfrm>
            <a:off x="6678613" y="1085850"/>
            <a:ext cx="21351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Diagonals bisect each other.</a:t>
            </a:r>
          </a:p>
        </p:txBody>
      </p:sp>
      <p:sp>
        <p:nvSpPr>
          <p:cNvPr id="28687" name="Text Box 64"/>
          <p:cNvSpPr txBox="1">
            <a:spLocks noChangeArrowheads="1"/>
          </p:cNvSpPr>
          <p:nvPr/>
        </p:nvSpPr>
        <p:spPr bwMode="auto">
          <a:xfrm>
            <a:off x="6704013" y="2409825"/>
            <a:ext cx="2135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Has 4 right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All properties of parallelogram.</a:t>
            </a:r>
          </a:p>
        </p:txBody>
      </p:sp>
      <p:sp>
        <p:nvSpPr>
          <p:cNvPr id="28688" name="Text Box 65"/>
          <p:cNvSpPr txBox="1">
            <a:spLocks noChangeArrowheads="1"/>
          </p:cNvSpPr>
          <p:nvPr/>
        </p:nvSpPr>
        <p:spPr bwMode="auto">
          <a:xfrm>
            <a:off x="6705600" y="3400425"/>
            <a:ext cx="2135188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Has 4 Congruent </a:t>
            </a:r>
            <a:r>
              <a:rPr lang="en-US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bisect opposite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Diagonals are perpendicular.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All properties of parallelograms.</a:t>
            </a:r>
          </a:p>
        </p:txBody>
      </p:sp>
      <p:sp>
        <p:nvSpPr>
          <p:cNvPr id="28689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Fold over the fifth cut section and write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top and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Kite 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underneath on the outside.</a:t>
            </a:r>
          </a:p>
        </p:txBody>
      </p:sp>
      <p:sp>
        <p:nvSpPr>
          <p:cNvPr id="56" name="Text Box 48"/>
          <p:cNvSpPr txBox="1">
            <a:spLocks noChangeArrowheads="1"/>
          </p:cNvSpPr>
          <p:nvPr/>
        </p:nvSpPr>
        <p:spPr bwMode="auto">
          <a:xfrm>
            <a:off x="0" y="3595688"/>
            <a:ext cx="381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Reopen the fold.</a:t>
            </a:r>
          </a:p>
        </p:txBody>
      </p:sp>
      <p:sp>
        <p:nvSpPr>
          <p:cNvPr id="57" name="WordArt 60"/>
          <p:cNvSpPr>
            <a:spLocks noChangeArrowheads="1" noChangeShapeType="1" noTextEdit="1"/>
          </p:cNvSpPr>
          <p:nvPr/>
        </p:nvSpPr>
        <p:spPr bwMode="auto">
          <a:xfrm rot="-395819">
            <a:off x="5114925" y="6308725"/>
            <a:ext cx="1466850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KITE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00" grpId="0" animBg="1"/>
      <p:bldP spid="56" grpId="0" autoUpdateAnimBg="0"/>
      <p:bldP spid="5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8860" y="2514600"/>
            <a:ext cx="9144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742950" indent="-742950" algn="l" eaLnBrk="1" hangingPunct="1">
              <a:spcBef>
                <a:spcPct val="50000"/>
              </a:spcBef>
              <a:buAutoNum type="arabicPeriod"/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congruent sides and </a:t>
            </a:r>
          </a:p>
          <a:p>
            <a:pPr marL="0" indent="0" algn="l" eaLnBrk="1" hangingPunct="1">
              <a:spcBef>
                <a:spcPct val="50000"/>
              </a:spcBef>
            </a:pPr>
            <a:r>
              <a:rPr lang="en-US" altLang="en-US" sz="4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congruent (</a:t>
            </a:r>
            <a:r>
              <a:rPr lang="en-US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RIGHT</a:t>
            </a: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All the properties of parallelogram,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rectangle, and rhombus</a:t>
            </a:r>
            <a:endParaRPr lang="en-US" alt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"/>
            <a:ext cx="3267075" cy="1419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5030"/>
            <a:ext cx="3108960" cy="3480474"/>
          </a:xfrm>
          <a:prstGeom prst="rect">
            <a:avLst/>
          </a:prstGeom>
        </p:spPr>
      </p:pic>
      <p:sp>
        <p:nvSpPr>
          <p:cNvPr id="9" name="WordArt 47"/>
          <p:cNvSpPr>
            <a:spLocks noChangeArrowheads="1" noChangeShapeType="1" noTextEdit="1"/>
          </p:cNvSpPr>
          <p:nvPr/>
        </p:nvSpPr>
        <p:spPr bwMode="auto">
          <a:xfrm rot="21311070">
            <a:off x="4071938" y="1053867"/>
            <a:ext cx="15240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SQUARE</a:t>
            </a:r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6545580" y="2335460"/>
            <a:ext cx="190500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4 congruent sides and 4 congruent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(right) angles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All properties of parallelogram,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rectangle, and rhombus</a:t>
            </a:r>
          </a:p>
        </p:txBody>
      </p:sp>
    </p:spTree>
    <p:extLst>
      <p:ext uri="{BB962C8B-B14F-4D97-AF65-F5344CB8AC3E}">
        <p14:creationId xmlns:p14="http://schemas.microsoft.com/office/powerpoint/2010/main" val="355023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Foldable</a:t>
            </a: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29716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7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18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36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43" name="Line 32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Line 33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Line 34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Line 35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7" name="Line 36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WordArt 37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29700" name="AutoShape 38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1" name="Rectangle 42"/>
          <p:cNvSpPr>
            <a:spLocks noChangeArrowheads="1"/>
          </p:cNvSpPr>
          <p:nvPr/>
        </p:nvSpPr>
        <p:spPr bwMode="auto">
          <a:xfrm>
            <a:off x="5105400" y="2362200"/>
            <a:ext cx="1447800" cy="762000"/>
          </a:xfrm>
          <a:prstGeom prst="rect">
            <a:avLst/>
          </a:prstGeom>
          <a:solidFill>
            <a:srgbClr val="CC33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AutoShape 44"/>
          <p:cNvSpPr>
            <a:spLocks noChangeArrowheads="1"/>
          </p:cNvSpPr>
          <p:nvPr/>
        </p:nvSpPr>
        <p:spPr bwMode="auto">
          <a:xfrm>
            <a:off x="5181600" y="3505200"/>
            <a:ext cx="1295400" cy="914400"/>
          </a:xfrm>
          <a:prstGeom prst="diamond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3" name="Rectangle 46"/>
          <p:cNvSpPr>
            <a:spLocks noChangeArrowheads="1"/>
          </p:cNvSpPr>
          <p:nvPr/>
        </p:nvSpPr>
        <p:spPr bwMode="auto">
          <a:xfrm>
            <a:off x="5422900" y="4572000"/>
            <a:ext cx="838200" cy="838200"/>
          </a:xfrm>
          <a:prstGeom prst="rect">
            <a:avLst/>
          </a:prstGeom>
          <a:solidFill>
            <a:srgbClr val="99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4" name="AutoShape 48"/>
          <p:cNvSpPr>
            <a:spLocks noChangeArrowheads="1"/>
          </p:cNvSpPr>
          <p:nvPr/>
        </p:nvSpPr>
        <p:spPr bwMode="auto">
          <a:xfrm rot="10800000">
            <a:off x="5410200" y="5638800"/>
            <a:ext cx="762000" cy="304800"/>
          </a:xfrm>
          <a:custGeom>
            <a:avLst/>
            <a:gdLst>
              <a:gd name="T0" fmla="*/ 666750 w 21600"/>
              <a:gd name="T1" fmla="*/ 152400 h 21600"/>
              <a:gd name="T2" fmla="*/ 381000 w 21600"/>
              <a:gd name="T3" fmla="*/ 304800 h 21600"/>
              <a:gd name="T4" fmla="*/ 95250 w 21600"/>
              <a:gd name="T5" fmla="*/ 15240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53"/>
          <p:cNvSpPr>
            <a:spLocks noChangeShapeType="1"/>
          </p:cNvSpPr>
          <p:nvPr/>
        </p:nvSpPr>
        <p:spPr bwMode="auto">
          <a:xfrm>
            <a:off x="6705600" y="6019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Text Box 60"/>
          <p:cNvSpPr txBox="1">
            <a:spLocks noChangeArrowheads="1"/>
          </p:cNvSpPr>
          <p:nvPr/>
        </p:nvSpPr>
        <p:spPr bwMode="auto">
          <a:xfrm>
            <a:off x="6678613" y="1085850"/>
            <a:ext cx="213518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5.  Diagonals bisect each other.</a:t>
            </a:r>
          </a:p>
        </p:txBody>
      </p:sp>
      <p:sp>
        <p:nvSpPr>
          <p:cNvPr id="29711" name="Text Box 61"/>
          <p:cNvSpPr txBox="1">
            <a:spLocks noChangeArrowheads="1"/>
          </p:cNvSpPr>
          <p:nvPr/>
        </p:nvSpPr>
        <p:spPr bwMode="auto">
          <a:xfrm>
            <a:off x="6704013" y="2409825"/>
            <a:ext cx="213518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1.  Has 4 right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2.  Diagonals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3.  All properties of parallelogram.</a:t>
            </a:r>
          </a:p>
        </p:txBody>
      </p:sp>
      <p:sp>
        <p:nvSpPr>
          <p:cNvPr id="29712" name="Text Box 62"/>
          <p:cNvSpPr txBox="1">
            <a:spLocks noChangeArrowheads="1"/>
          </p:cNvSpPr>
          <p:nvPr/>
        </p:nvSpPr>
        <p:spPr bwMode="auto">
          <a:xfrm>
            <a:off x="6705600" y="3400425"/>
            <a:ext cx="2135188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1. Has 4 Congruent </a:t>
            </a:r>
            <a:r>
              <a:rPr lang="en-US" altLang="en-US" sz="900"/>
              <a:t>sides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2.  Diagonals bisect opposite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3.  Diagonals are perpendicular.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4. All properties of parallelograms.</a:t>
            </a:r>
          </a:p>
        </p:txBody>
      </p:sp>
      <p:sp>
        <p:nvSpPr>
          <p:cNvPr id="29713" name="Text Box 63"/>
          <p:cNvSpPr txBox="1">
            <a:spLocks noChangeArrowheads="1"/>
          </p:cNvSpPr>
          <p:nvPr/>
        </p:nvSpPr>
        <p:spPr bwMode="auto">
          <a:xfrm>
            <a:off x="6807200" y="4529138"/>
            <a:ext cx="19050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1.  4 congruent sides and 4 congruent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     (right) angles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2.  All properties of parallelogram,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/>
              <a:t>      rectangle, and rhombus</a:t>
            </a:r>
          </a:p>
        </p:txBody>
      </p:sp>
      <p:sp>
        <p:nvSpPr>
          <p:cNvPr id="29714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* On the left hand section, </a:t>
            </a:r>
            <a:r>
              <a:rPr lang="en-US" altLang="en-US" sz="2800">
                <a:solidFill>
                  <a:srgbClr val="FFFF00"/>
                </a:solidFill>
              </a:rPr>
              <a:t>draw</a:t>
            </a:r>
            <a:r>
              <a:rPr lang="en-US" altLang="en-US" sz="2800">
                <a:solidFill>
                  <a:schemeClr val="bg1"/>
                </a:solidFill>
              </a:rPr>
              <a:t> a trapezoid, then a kite underneath it.</a:t>
            </a:r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0" y="3122613"/>
            <a:ext cx="38100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* On the right hand side on top, list all of the </a:t>
            </a:r>
            <a:r>
              <a:rPr lang="en-US" altLang="en-US" sz="2800">
                <a:solidFill>
                  <a:srgbClr val="FFFF00"/>
                </a:solidFill>
              </a:rPr>
              <a:t>properties</a:t>
            </a:r>
            <a:r>
              <a:rPr lang="en-US" altLang="en-US" sz="2800">
                <a:solidFill>
                  <a:schemeClr val="bg1"/>
                </a:solidFill>
              </a:rPr>
              <a:t> of a trapezoid, then repeat the process with kites underneath.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23902" y="6095999"/>
            <a:ext cx="924498" cy="457201"/>
            <a:chOff x="5323902" y="6095999"/>
            <a:chExt cx="924498" cy="457201"/>
          </a:xfrm>
        </p:grpSpPr>
        <p:grpSp>
          <p:nvGrpSpPr>
            <p:cNvPr id="3" name="Group 2"/>
            <p:cNvGrpSpPr/>
            <p:nvPr/>
          </p:nvGrpSpPr>
          <p:grpSpPr>
            <a:xfrm>
              <a:off x="5323902" y="6095999"/>
              <a:ext cx="924498" cy="457200"/>
              <a:chOff x="2885502" y="5835503"/>
              <a:chExt cx="924498" cy="520994"/>
            </a:xfrm>
          </p:grpSpPr>
          <p:sp>
            <p:nvSpPr>
              <p:cNvPr id="2" name="Isosceles Triangle 1"/>
              <p:cNvSpPr/>
              <p:nvPr/>
            </p:nvSpPr>
            <p:spPr bwMode="auto">
              <a:xfrm rot="5400000">
                <a:off x="3353954" y="5900451"/>
                <a:ext cx="520994" cy="391098"/>
              </a:xfrm>
              <a:prstGeom prst="triangle">
                <a:avLst/>
              </a:prstGeom>
              <a:solidFill>
                <a:srgbClr val="00B050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Isosceles Triangle 53"/>
              <p:cNvSpPr/>
              <p:nvPr/>
            </p:nvSpPr>
            <p:spPr bwMode="auto">
              <a:xfrm rot="16200000" flipH="1">
                <a:off x="2891705" y="5829301"/>
                <a:ext cx="520993" cy="533400"/>
              </a:xfrm>
              <a:prstGeom prst="triangle">
                <a:avLst/>
              </a:prstGeom>
              <a:solidFill>
                <a:srgbClr val="00B050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9706" name="Line 56"/>
            <p:cNvSpPr>
              <a:spLocks noChangeShapeType="1"/>
            </p:cNvSpPr>
            <p:nvPr/>
          </p:nvSpPr>
          <p:spPr bwMode="auto">
            <a:xfrm flipV="1">
              <a:off x="5334000" y="6096000"/>
              <a:ext cx="53340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57"/>
            <p:cNvSpPr>
              <a:spLocks noChangeShapeType="1"/>
            </p:cNvSpPr>
            <p:nvPr/>
          </p:nvSpPr>
          <p:spPr bwMode="auto">
            <a:xfrm>
              <a:off x="5334000" y="6324600"/>
              <a:ext cx="53340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59"/>
            <p:cNvSpPr>
              <a:spLocks noChangeShapeType="1"/>
            </p:cNvSpPr>
            <p:nvPr/>
          </p:nvSpPr>
          <p:spPr bwMode="auto">
            <a:xfrm>
              <a:off x="5867399" y="6096000"/>
              <a:ext cx="360803" cy="2285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58"/>
            <p:cNvSpPr>
              <a:spLocks noChangeShapeType="1"/>
            </p:cNvSpPr>
            <p:nvPr/>
          </p:nvSpPr>
          <p:spPr bwMode="auto">
            <a:xfrm flipV="1">
              <a:off x="5867400" y="6324599"/>
              <a:ext cx="360802" cy="2286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/>
      <p:bldP spid="5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4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6781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571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Trapezoid</a:t>
            </a:r>
          </a:p>
        </p:txBody>
      </p:sp>
      <p:sp>
        <p:nvSpPr>
          <p:cNvPr id="30723" name="AutoShape 5"/>
          <p:cNvSpPr>
            <a:spLocks noChangeArrowheads="1"/>
          </p:cNvSpPr>
          <p:nvPr/>
        </p:nvSpPr>
        <p:spPr bwMode="auto">
          <a:xfrm rot="10800000">
            <a:off x="1447800" y="2286000"/>
            <a:ext cx="5334000" cy="1752600"/>
          </a:xfrm>
          <a:custGeom>
            <a:avLst/>
            <a:gdLst>
              <a:gd name="T0" fmla="*/ 4667250 w 21600"/>
              <a:gd name="T1" fmla="*/ 876300 h 21600"/>
              <a:gd name="T2" fmla="*/ 2667000 w 21600"/>
              <a:gd name="T3" fmla="*/ 1752600 h 21600"/>
              <a:gd name="T4" fmla="*/ 666750 w 21600"/>
              <a:gd name="T5" fmla="*/ 876300 h 21600"/>
              <a:gd name="T6" fmla="*/ 2667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FF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762000" y="4876800"/>
            <a:ext cx="7772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 PAIR OF PARALLEL SIDES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52800" y="2286000"/>
            <a:ext cx="1143000" cy="1752600"/>
            <a:chOff x="3352800" y="2286000"/>
            <a:chExt cx="1143000" cy="1752600"/>
          </a:xfrm>
        </p:grpSpPr>
        <p:grpSp>
          <p:nvGrpSpPr>
            <p:cNvPr id="4" name="Group 3"/>
            <p:cNvGrpSpPr/>
            <p:nvPr/>
          </p:nvGrpSpPr>
          <p:grpSpPr>
            <a:xfrm>
              <a:off x="3352800" y="2286000"/>
              <a:ext cx="1143000" cy="0"/>
              <a:chOff x="3352800" y="2286000"/>
              <a:chExt cx="1143000" cy="0"/>
            </a:xfrm>
          </p:grpSpPr>
          <p:cxnSp>
            <p:nvCxnSpPr>
              <p:cNvPr id="3" name="Straight Arrow Connector 2"/>
              <p:cNvCxnSpPr/>
              <p:nvPr/>
            </p:nvCxnSpPr>
            <p:spPr bwMode="auto">
              <a:xfrm>
                <a:off x="335280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" name="Straight Arrow Connector 6"/>
              <p:cNvCxnSpPr/>
              <p:nvPr/>
            </p:nvCxnSpPr>
            <p:spPr bwMode="auto">
              <a:xfrm>
                <a:off x="367284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" name="Group 8"/>
            <p:cNvGrpSpPr/>
            <p:nvPr/>
          </p:nvGrpSpPr>
          <p:grpSpPr>
            <a:xfrm>
              <a:off x="3352800" y="4038600"/>
              <a:ext cx="1143000" cy="0"/>
              <a:chOff x="3352800" y="2286000"/>
              <a:chExt cx="1143000" cy="0"/>
            </a:xfrm>
          </p:grpSpPr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335280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367284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7467600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quadrilateral is a </a:t>
            </a:r>
            <a:r>
              <a:rPr lang="en-US" altLang="en-US" sz="6000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TRAPEZOID</a:t>
            </a: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if and only if it has: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Exactly </a:t>
            </a:r>
            <a:r>
              <a:rPr lang="en-US" altLang="en-US" sz="6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ONE pair </a:t>
            </a: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of parallel sides, called bases.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"/>
            <a:ext cx="6781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Trapezoid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 rot="10800000">
            <a:off x="1447800" y="2286000"/>
            <a:ext cx="5334000" cy="1752600"/>
          </a:xfrm>
          <a:custGeom>
            <a:avLst/>
            <a:gdLst>
              <a:gd name="T0" fmla="*/ 4667250 w 21600"/>
              <a:gd name="T1" fmla="*/ 876300 h 21600"/>
              <a:gd name="T2" fmla="*/ 2667000 w 21600"/>
              <a:gd name="T3" fmla="*/ 1752600 h 21600"/>
              <a:gd name="T4" fmla="*/ 666750 w 21600"/>
              <a:gd name="T5" fmla="*/ 876300 h 21600"/>
              <a:gd name="T6" fmla="*/ 2667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FF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2895600"/>
            <a:ext cx="6827838" cy="609600"/>
            <a:chOff x="720" y="2544"/>
            <a:chExt cx="4301" cy="384"/>
          </a:xfrm>
        </p:grpSpPr>
        <p:sp>
          <p:nvSpPr>
            <p:cNvPr id="32783" name="Rectangle 6"/>
            <p:cNvSpPr>
              <a:spLocks noChangeArrowheads="1"/>
            </p:cNvSpPr>
            <p:nvPr/>
          </p:nvSpPr>
          <p:spPr bwMode="auto">
            <a:xfrm>
              <a:off x="4560" y="2544"/>
              <a:ext cx="4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leg </a:t>
              </a:r>
            </a:p>
          </p:txBody>
        </p:sp>
        <p:sp>
          <p:nvSpPr>
            <p:cNvPr id="32784" name="Rectangle 7"/>
            <p:cNvSpPr>
              <a:spLocks noChangeArrowheads="1"/>
            </p:cNvSpPr>
            <p:nvPr/>
          </p:nvSpPr>
          <p:spPr bwMode="auto">
            <a:xfrm>
              <a:off x="720" y="2640"/>
              <a:ext cx="3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leg</a:t>
              </a:r>
            </a:p>
          </p:txBody>
        </p:sp>
        <p:sp>
          <p:nvSpPr>
            <p:cNvPr id="32785" name="Line 8"/>
            <p:cNvSpPr>
              <a:spLocks noChangeShapeType="1"/>
            </p:cNvSpPr>
            <p:nvPr/>
          </p:nvSpPr>
          <p:spPr bwMode="auto">
            <a:xfrm flipV="1">
              <a:off x="1104" y="2688"/>
              <a:ext cx="384" cy="4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9"/>
            <p:cNvSpPr>
              <a:spLocks noChangeShapeType="1"/>
            </p:cNvSpPr>
            <p:nvPr/>
          </p:nvSpPr>
          <p:spPr bwMode="auto">
            <a:xfrm flipH="1" flipV="1">
              <a:off x="4176" y="2601"/>
              <a:ext cx="384" cy="4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175125" y="1447800"/>
            <a:ext cx="2454275" cy="3276600"/>
            <a:chOff x="2294" y="1104"/>
            <a:chExt cx="1546" cy="2064"/>
          </a:xfrm>
        </p:grpSpPr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2496" y="2880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base</a:t>
              </a:r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auto">
            <a:xfrm>
              <a:off x="2448" y="1104"/>
              <a:ext cx="6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base </a:t>
              </a:r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H="1" flipV="1">
              <a:off x="2352" y="2832"/>
              <a:ext cx="48" cy="2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H="1">
              <a:off x="2294" y="1248"/>
              <a:ext cx="154" cy="27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304800" y="5105400"/>
            <a:ext cx="8534400" cy="769441"/>
          </a:xfrm>
          <a:prstGeom prst="rect">
            <a:avLst/>
          </a:prstGeom>
          <a:solidFill>
            <a:srgbClr val="FF33CC"/>
          </a:solidFill>
          <a:ln w="38100">
            <a:solidFill>
              <a:srgbClr val="053211"/>
            </a:solidFill>
          </a:ln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Leg angles are supplementary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1600200" y="1812925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Leg </a:t>
            </a:r>
            <a:r>
              <a:rPr lang="en-US" alt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ANGLE </a:t>
            </a: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533400" y="4114800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Leg </a:t>
            </a:r>
            <a:r>
              <a:rPr lang="en-US" alt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ANGLE </a:t>
            </a: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" name="Arc 18"/>
          <p:cNvSpPr/>
          <p:nvPr/>
        </p:nvSpPr>
        <p:spPr bwMode="auto">
          <a:xfrm>
            <a:off x="533400" y="3352800"/>
            <a:ext cx="1866899" cy="1371600"/>
          </a:xfrm>
          <a:prstGeom prst="arc">
            <a:avLst>
              <a:gd name="adj1" fmla="val 18477540"/>
              <a:gd name="adj2" fmla="val 0"/>
            </a:avLst>
          </a:prstGeom>
          <a:solidFill>
            <a:schemeClr val="accent2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Arc 19"/>
          <p:cNvSpPr/>
          <p:nvPr/>
        </p:nvSpPr>
        <p:spPr bwMode="auto">
          <a:xfrm>
            <a:off x="1851026" y="1614506"/>
            <a:ext cx="1866899" cy="1371600"/>
          </a:xfrm>
          <a:prstGeom prst="arc">
            <a:avLst>
              <a:gd name="adj1" fmla="val 1102"/>
              <a:gd name="adj2" fmla="val 7630590"/>
            </a:avLst>
          </a:prstGeom>
          <a:solidFill>
            <a:schemeClr val="accent2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0435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Supplements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352800" y="2286000"/>
            <a:ext cx="1143000" cy="1752600"/>
            <a:chOff x="3352800" y="2286000"/>
            <a:chExt cx="1143000" cy="1752600"/>
          </a:xfrm>
        </p:grpSpPr>
        <p:grpSp>
          <p:nvGrpSpPr>
            <p:cNvPr id="23" name="Group 22"/>
            <p:cNvGrpSpPr/>
            <p:nvPr/>
          </p:nvGrpSpPr>
          <p:grpSpPr>
            <a:xfrm>
              <a:off x="3352800" y="2286000"/>
              <a:ext cx="1143000" cy="0"/>
              <a:chOff x="3352800" y="2286000"/>
              <a:chExt cx="1143000" cy="0"/>
            </a:xfrm>
          </p:grpSpPr>
          <p:cxnSp>
            <p:nvCxnSpPr>
              <p:cNvPr id="27" name="Straight Arrow Connector 26"/>
              <p:cNvCxnSpPr/>
              <p:nvPr/>
            </p:nvCxnSpPr>
            <p:spPr bwMode="auto">
              <a:xfrm>
                <a:off x="335280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>
                <a:off x="367284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4" name="Group 23"/>
            <p:cNvGrpSpPr/>
            <p:nvPr/>
          </p:nvGrpSpPr>
          <p:grpSpPr>
            <a:xfrm>
              <a:off x="3352800" y="4038600"/>
              <a:ext cx="1143000" cy="0"/>
              <a:chOff x="3352800" y="2286000"/>
              <a:chExt cx="1143000" cy="0"/>
            </a:xfrm>
          </p:grpSpPr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335280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367284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04800" y="5867400"/>
            <a:ext cx="8534400" cy="769441"/>
          </a:xfrm>
          <a:prstGeom prst="rect">
            <a:avLst/>
          </a:prstGeom>
          <a:solidFill>
            <a:srgbClr val="FF33CC"/>
          </a:solidFill>
          <a:ln w="38100">
            <a:solidFill>
              <a:srgbClr val="053211"/>
            </a:solidFill>
          </a:ln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Remember:  Same-side interior </a:t>
            </a:r>
            <a:r>
              <a:rPr lang="en-US" alt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supp</a:t>
            </a: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!!!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anose="04040403040A02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2438400"/>
            <a:ext cx="2057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FF33"/>
                </a:solidFill>
              </a:rPr>
              <a:t>(transversal)</a:t>
            </a:r>
            <a:endParaRPr lang="en-US" dirty="0">
              <a:solidFill>
                <a:srgbClr val="33FF3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098" y="2601871"/>
            <a:ext cx="2057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FF33"/>
                </a:solidFill>
              </a:rPr>
              <a:t>(transversal)</a:t>
            </a:r>
            <a:endParaRPr lang="en-US" dirty="0">
              <a:solidFill>
                <a:srgbClr val="33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7" grpId="0" animBg="1"/>
      <p:bldP spid="74773" grpId="0"/>
      <p:bldP spid="74774" grpId="0"/>
      <p:bldP spid="19" grpId="0" animBg="1"/>
      <p:bldP spid="20" grpId="0" animBg="1"/>
      <p:bldP spid="4" grpId="0"/>
      <p:bldP spid="29" grpId="0" animBg="1"/>
      <p:bldP spid="5" grpId="0"/>
      <p:bldP spid="3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"/>
            <a:ext cx="6781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Trapezoid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 rot="10800000">
            <a:off x="1447800" y="2286000"/>
            <a:ext cx="5334000" cy="1752600"/>
          </a:xfrm>
          <a:custGeom>
            <a:avLst/>
            <a:gdLst>
              <a:gd name="T0" fmla="*/ 4667250 w 21600"/>
              <a:gd name="T1" fmla="*/ 876300 h 21600"/>
              <a:gd name="T2" fmla="*/ 2667000 w 21600"/>
              <a:gd name="T3" fmla="*/ 1752600 h 21600"/>
              <a:gd name="T4" fmla="*/ 666750 w 21600"/>
              <a:gd name="T5" fmla="*/ 876300 h 21600"/>
              <a:gd name="T6" fmla="*/ 2667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FF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75125" y="1447800"/>
            <a:ext cx="2454275" cy="3276600"/>
            <a:chOff x="2294" y="1104"/>
            <a:chExt cx="1546" cy="2064"/>
          </a:xfrm>
        </p:grpSpPr>
        <p:sp>
          <p:nvSpPr>
            <p:cNvPr id="33807" name="Text Box 10"/>
            <p:cNvSpPr txBox="1">
              <a:spLocks noChangeArrowheads="1"/>
            </p:cNvSpPr>
            <p:nvPr/>
          </p:nvSpPr>
          <p:spPr bwMode="auto">
            <a:xfrm>
              <a:off x="2496" y="2880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Base (b</a:t>
              </a:r>
              <a:r>
                <a:rPr lang="en-US" altLang="en-US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2</a:t>
              </a:r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)</a:t>
              </a:r>
            </a:p>
          </p:txBody>
        </p:sp>
        <p:sp>
          <p:nvSpPr>
            <p:cNvPr id="33808" name="Rectangle 11"/>
            <p:cNvSpPr>
              <a:spLocks noChangeArrowheads="1"/>
            </p:cNvSpPr>
            <p:nvPr/>
          </p:nvSpPr>
          <p:spPr bwMode="auto">
            <a:xfrm>
              <a:off x="2448" y="1104"/>
              <a:ext cx="10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Base (b</a:t>
              </a:r>
              <a:r>
                <a:rPr lang="en-US" altLang="en-US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1</a:t>
              </a:r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) </a:t>
              </a:r>
            </a:p>
          </p:txBody>
        </p:sp>
        <p:sp>
          <p:nvSpPr>
            <p:cNvPr id="33809" name="Line 12"/>
            <p:cNvSpPr>
              <a:spLocks noChangeShapeType="1"/>
            </p:cNvSpPr>
            <p:nvPr/>
          </p:nvSpPr>
          <p:spPr bwMode="auto">
            <a:xfrm flipH="1" flipV="1">
              <a:off x="2352" y="2832"/>
              <a:ext cx="48" cy="2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13"/>
            <p:cNvSpPr>
              <a:spLocks noChangeShapeType="1"/>
            </p:cNvSpPr>
            <p:nvPr/>
          </p:nvSpPr>
          <p:spPr bwMode="auto">
            <a:xfrm flipH="1">
              <a:off x="2294" y="1248"/>
              <a:ext cx="154" cy="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457200" y="5105400"/>
            <a:ext cx="8153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Midsegment is ½ the sum of the lengths of the bases</a:t>
            </a:r>
          </a:p>
        </p:txBody>
      </p:sp>
      <p:sp>
        <p:nvSpPr>
          <p:cNvPr id="33798" name="Line 19"/>
          <p:cNvSpPr>
            <a:spLocks noChangeShapeType="1"/>
          </p:cNvSpPr>
          <p:nvPr/>
        </p:nvSpPr>
        <p:spPr bwMode="auto">
          <a:xfrm>
            <a:off x="2133600" y="31242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21"/>
          <p:cNvSpPr>
            <a:spLocks noChangeShapeType="1"/>
          </p:cNvSpPr>
          <p:nvPr/>
        </p:nvSpPr>
        <p:spPr bwMode="auto">
          <a:xfrm flipH="1">
            <a:off x="6172200" y="3124200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6553200" y="2590800"/>
            <a:ext cx="2590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Midsegment =½ (b</a:t>
            </a:r>
            <a:r>
              <a:rPr lang="en-US" altLang="en-US" sz="3200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+ b</a:t>
            </a:r>
            <a:r>
              <a:rPr lang="en-US" altLang="en-US" sz="3200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3801" name="Line 23"/>
          <p:cNvSpPr>
            <a:spLocks noChangeShapeType="1"/>
          </p:cNvSpPr>
          <p:nvPr/>
        </p:nvSpPr>
        <p:spPr bwMode="auto">
          <a:xfrm>
            <a:off x="1752600" y="3429000"/>
            <a:ext cx="304800" cy="76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4"/>
          <p:cNvSpPr>
            <a:spLocks noChangeShapeType="1"/>
          </p:cNvSpPr>
          <p:nvPr/>
        </p:nvSpPr>
        <p:spPr bwMode="auto">
          <a:xfrm>
            <a:off x="2362200" y="2590800"/>
            <a:ext cx="304800" cy="76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324600" y="3505200"/>
            <a:ext cx="304800" cy="228600"/>
            <a:chOff x="6324600" y="3505200"/>
            <a:chExt cx="304800" cy="228600"/>
          </a:xfrm>
        </p:grpSpPr>
        <p:sp>
          <p:nvSpPr>
            <p:cNvPr id="33803" name="Line 25"/>
            <p:cNvSpPr>
              <a:spLocks noChangeShapeType="1"/>
            </p:cNvSpPr>
            <p:nvPr/>
          </p:nvSpPr>
          <p:spPr bwMode="auto">
            <a:xfrm flipV="1">
              <a:off x="6324600" y="3505200"/>
              <a:ext cx="228600" cy="1524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27"/>
            <p:cNvSpPr>
              <a:spLocks noChangeShapeType="1"/>
            </p:cNvSpPr>
            <p:nvPr/>
          </p:nvSpPr>
          <p:spPr bwMode="auto">
            <a:xfrm flipV="1">
              <a:off x="6400800" y="3581400"/>
              <a:ext cx="228600" cy="1524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638800" y="2590800"/>
            <a:ext cx="304800" cy="228600"/>
            <a:chOff x="5638800" y="2590800"/>
            <a:chExt cx="304800" cy="228600"/>
          </a:xfrm>
        </p:grpSpPr>
        <p:sp>
          <p:nvSpPr>
            <p:cNvPr id="33804" name="Line 26"/>
            <p:cNvSpPr>
              <a:spLocks noChangeShapeType="1"/>
            </p:cNvSpPr>
            <p:nvPr/>
          </p:nvSpPr>
          <p:spPr bwMode="auto">
            <a:xfrm flipV="1">
              <a:off x="5638800" y="2590800"/>
              <a:ext cx="228600" cy="1524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Line 28"/>
            <p:cNvSpPr>
              <a:spLocks noChangeShapeType="1"/>
            </p:cNvSpPr>
            <p:nvPr/>
          </p:nvSpPr>
          <p:spPr bwMode="auto">
            <a:xfrm flipV="1">
              <a:off x="5715000" y="2667000"/>
              <a:ext cx="228600" cy="1524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71800" y="2743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Midsegment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352800" y="2286000"/>
            <a:ext cx="1143000" cy="1752600"/>
            <a:chOff x="3352800" y="2286000"/>
            <a:chExt cx="1143000" cy="1752600"/>
          </a:xfrm>
        </p:grpSpPr>
        <p:grpSp>
          <p:nvGrpSpPr>
            <p:cNvPr id="23" name="Group 22"/>
            <p:cNvGrpSpPr/>
            <p:nvPr/>
          </p:nvGrpSpPr>
          <p:grpSpPr>
            <a:xfrm>
              <a:off x="3352800" y="2286000"/>
              <a:ext cx="1143000" cy="0"/>
              <a:chOff x="3352800" y="2286000"/>
              <a:chExt cx="1143000" cy="0"/>
            </a:xfrm>
          </p:grpSpPr>
          <p:cxnSp>
            <p:nvCxnSpPr>
              <p:cNvPr id="27" name="Straight Arrow Connector 26"/>
              <p:cNvCxnSpPr/>
              <p:nvPr/>
            </p:nvCxnSpPr>
            <p:spPr bwMode="auto">
              <a:xfrm>
                <a:off x="335280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>
                <a:off x="367284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4" name="Group 23"/>
            <p:cNvGrpSpPr/>
            <p:nvPr/>
          </p:nvGrpSpPr>
          <p:grpSpPr>
            <a:xfrm>
              <a:off x="3352800" y="4038600"/>
              <a:ext cx="1143000" cy="0"/>
              <a:chOff x="3352800" y="2286000"/>
              <a:chExt cx="1143000" cy="0"/>
            </a:xfrm>
          </p:grpSpPr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335280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367284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6" grpId="0"/>
      <p:bldP spid="33798" grpId="0" animBg="1"/>
      <p:bldP spid="33799" grpId="0" animBg="1"/>
      <p:bldP spid="95254" grpId="0"/>
      <p:bldP spid="33801" grpId="0" animBg="1"/>
      <p:bldP spid="33802" grpId="0" animBg="1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066800" y="152400"/>
            <a:ext cx="6781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Trapezoid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 rot="10800000">
            <a:off x="1447800" y="2286000"/>
            <a:ext cx="5334000" cy="1752600"/>
          </a:xfrm>
          <a:custGeom>
            <a:avLst/>
            <a:gdLst>
              <a:gd name="T0" fmla="*/ 4667250 w 21600"/>
              <a:gd name="T1" fmla="*/ 876300 h 21600"/>
              <a:gd name="T2" fmla="*/ 2667000 w 21600"/>
              <a:gd name="T3" fmla="*/ 1752600 h 21600"/>
              <a:gd name="T4" fmla="*/ 666750 w 21600"/>
              <a:gd name="T5" fmla="*/ 876300 h 21600"/>
              <a:gd name="T6" fmla="*/ 2667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FF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2895600"/>
            <a:ext cx="6827838" cy="609600"/>
            <a:chOff x="720" y="2544"/>
            <a:chExt cx="4301" cy="384"/>
          </a:xfrm>
        </p:grpSpPr>
        <p:sp>
          <p:nvSpPr>
            <p:cNvPr id="34833" name="Rectangle 5"/>
            <p:cNvSpPr>
              <a:spLocks noChangeArrowheads="1"/>
            </p:cNvSpPr>
            <p:nvPr/>
          </p:nvSpPr>
          <p:spPr bwMode="auto">
            <a:xfrm>
              <a:off x="4560" y="2544"/>
              <a:ext cx="4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leg </a:t>
              </a:r>
            </a:p>
          </p:txBody>
        </p:sp>
        <p:sp>
          <p:nvSpPr>
            <p:cNvPr id="34834" name="Rectangle 6"/>
            <p:cNvSpPr>
              <a:spLocks noChangeArrowheads="1"/>
            </p:cNvSpPr>
            <p:nvPr/>
          </p:nvSpPr>
          <p:spPr bwMode="auto">
            <a:xfrm>
              <a:off x="720" y="2640"/>
              <a:ext cx="3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leg</a:t>
              </a:r>
            </a:p>
          </p:txBody>
        </p:sp>
        <p:sp>
          <p:nvSpPr>
            <p:cNvPr id="34835" name="Line 7"/>
            <p:cNvSpPr>
              <a:spLocks noChangeShapeType="1"/>
            </p:cNvSpPr>
            <p:nvPr/>
          </p:nvSpPr>
          <p:spPr bwMode="auto">
            <a:xfrm flipV="1">
              <a:off x="1152" y="2688"/>
              <a:ext cx="336" cy="9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8"/>
            <p:cNvSpPr>
              <a:spLocks noChangeShapeType="1"/>
            </p:cNvSpPr>
            <p:nvPr/>
          </p:nvSpPr>
          <p:spPr bwMode="auto">
            <a:xfrm flipH="1" flipV="1">
              <a:off x="4224" y="2650"/>
              <a:ext cx="342" cy="2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160838" y="1447800"/>
            <a:ext cx="2468563" cy="3276600"/>
            <a:chOff x="2285" y="1104"/>
            <a:chExt cx="1555" cy="2064"/>
          </a:xfrm>
        </p:grpSpPr>
        <p:sp>
          <p:nvSpPr>
            <p:cNvPr id="34829" name="Text Box 10"/>
            <p:cNvSpPr txBox="1">
              <a:spLocks noChangeArrowheads="1"/>
            </p:cNvSpPr>
            <p:nvPr/>
          </p:nvSpPr>
          <p:spPr bwMode="auto">
            <a:xfrm>
              <a:off x="2496" y="2880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FF00"/>
                  </a:solidFill>
                  <a:latin typeface="Comic Sans MS" panose="030F0702030302020204" pitchFamily="66" charset="0"/>
                </a:rPr>
                <a:t>base</a:t>
              </a:r>
            </a:p>
          </p:txBody>
        </p:sp>
        <p:sp>
          <p:nvSpPr>
            <p:cNvPr id="34830" name="Rectangle 11"/>
            <p:cNvSpPr>
              <a:spLocks noChangeArrowheads="1"/>
            </p:cNvSpPr>
            <p:nvPr/>
          </p:nvSpPr>
          <p:spPr bwMode="auto">
            <a:xfrm>
              <a:off x="2448" y="1104"/>
              <a:ext cx="6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base </a:t>
              </a:r>
            </a:p>
          </p:txBody>
        </p:sp>
        <p:sp>
          <p:nvSpPr>
            <p:cNvPr id="34831" name="Line 12"/>
            <p:cNvSpPr>
              <a:spLocks noChangeShapeType="1"/>
            </p:cNvSpPr>
            <p:nvPr/>
          </p:nvSpPr>
          <p:spPr bwMode="auto">
            <a:xfrm flipH="1" flipV="1">
              <a:off x="2352" y="2832"/>
              <a:ext cx="48" cy="2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13"/>
            <p:cNvSpPr>
              <a:spLocks noChangeShapeType="1"/>
            </p:cNvSpPr>
            <p:nvPr/>
          </p:nvSpPr>
          <p:spPr bwMode="auto">
            <a:xfrm flipH="1">
              <a:off x="2285" y="1248"/>
              <a:ext cx="163" cy="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-76200" y="5105400"/>
            <a:ext cx="9220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 Isosceles Trapezoid,                 then </a:t>
            </a:r>
            <a:r>
              <a:rPr lang="en-US" altLang="en-US" sz="4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BASE</a:t>
            </a:r>
            <a:r>
              <a:rPr lang="en-US" altLang="en-US" sz="4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sz="4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ANGLES</a:t>
            </a: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are congruent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5715000" y="40386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Base angle </a:t>
            </a:r>
            <a:r>
              <a:rPr lang="en-US" alt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en-US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838200" y="41148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Base angle </a:t>
            </a:r>
            <a:r>
              <a:rPr lang="en-US" alt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en-US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4827" name="Line 19"/>
          <p:cNvSpPr>
            <a:spLocks noChangeShapeType="1"/>
          </p:cNvSpPr>
          <p:nvPr/>
        </p:nvSpPr>
        <p:spPr bwMode="auto">
          <a:xfrm>
            <a:off x="2057400" y="2819400"/>
            <a:ext cx="3810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0"/>
          <p:cNvSpPr>
            <a:spLocks noChangeShapeType="1"/>
          </p:cNvSpPr>
          <p:nvPr/>
        </p:nvSpPr>
        <p:spPr bwMode="auto">
          <a:xfrm flipV="1">
            <a:off x="5715000" y="27432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rc 3"/>
          <p:cNvSpPr/>
          <p:nvPr/>
        </p:nvSpPr>
        <p:spPr bwMode="auto">
          <a:xfrm>
            <a:off x="533400" y="3352800"/>
            <a:ext cx="1866899" cy="1371600"/>
          </a:xfrm>
          <a:prstGeom prst="arc">
            <a:avLst>
              <a:gd name="adj1" fmla="val 18477540"/>
              <a:gd name="adj2" fmla="val 0"/>
            </a:avLst>
          </a:prstGeom>
          <a:solidFill>
            <a:schemeClr val="accent2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Arc 21"/>
          <p:cNvSpPr/>
          <p:nvPr/>
        </p:nvSpPr>
        <p:spPr bwMode="auto">
          <a:xfrm>
            <a:off x="5829301" y="3336925"/>
            <a:ext cx="1866899" cy="1371600"/>
          </a:xfrm>
          <a:prstGeom prst="arc">
            <a:avLst>
              <a:gd name="adj1" fmla="val 10764520"/>
              <a:gd name="adj2" fmla="val 13840764"/>
            </a:avLst>
          </a:prstGeom>
          <a:solidFill>
            <a:schemeClr val="accent2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Arc 4"/>
          <p:cNvSpPr/>
          <p:nvPr/>
        </p:nvSpPr>
        <p:spPr bwMode="auto">
          <a:xfrm>
            <a:off x="2255520" y="1752600"/>
            <a:ext cx="1097280" cy="1097280"/>
          </a:xfrm>
          <a:prstGeom prst="arc">
            <a:avLst>
              <a:gd name="adj1" fmla="val 40442"/>
              <a:gd name="adj2" fmla="val 7539897"/>
            </a:avLst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Arc 23"/>
          <p:cNvSpPr/>
          <p:nvPr/>
        </p:nvSpPr>
        <p:spPr bwMode="auto">
          <a:xfrm>
            <a:off x="4876800" y="1752600"/>
            <a:ext cx="1097280" cy="1097280"/>
          </a:xfrm>
          <a:prstGeom prst="arc">
            <a:avLst>
              <a:gd name="adj1" fmla="val 2985559"/>
              <a:gd name="adj2" fmla="val 10806087"/>
            </a:avLst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761809" y="1843087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Base angle 1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827182" y="1843087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Base angle </a:t>
            </a:r>
            <a:r>
              <a:rPr lang="en-US" alt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en-US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352800" y="2286000"/>
            <a:ext cx="1143000" cy="1752600"/>
            <a:chOff x="3352800" y="2286000"/>
            <a:chExt cx="1143000" cy="1752600"/>
          </a:xfrm>
        </p:grpSpPr>
        <p:grpSp>
          <p:nvGrpSpPr>
            <p:cNvPr id="28" name="Group 27"/>
            <p:cNvGrpSpPr/>
            <p:nvPr/>
          </p:nvGrpSpPr>
          <p:grpSpPr>
            <a:xfrm>
              <a:off x="3352800" y="2286000"/>
              <a:ext cx="1143000" cy="0"/>
              <a:chOff x="3352800" y="2286000"/>
              <a:chExt cx="1143000" cy="0"/>
            </a:xfrm>
          </p:grpSpPr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335280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367284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9" name="Group 28"/>
            <p:cNvGrpSpPr/>
            <p:nvPr/>
          </p:nvGrpSpPr>
          <p:grpSpPr>
            <a:xfrm>
              <a:off x="3352800" y="4038600"/>
              <a:ext cx="1143000" cy="0"/>
              <a:chOff x="3352800" y="2286000"/>
              <a:chExt cx="1143000" cy="0"/>
            </a:xfrm>
          </p:grpSpPr>
          <p:cxnSp>
            <p:nvCxnSpPr>
              <p:cNvPr id="30" name="Straight Arrow Connector 29"/>
              <p:cNvCxnSpPr/>
              <p:nvPr/>
            </p:nvCxnSpPr>
            <p:spPr bwMode="auto">
              <a:xfrm>
                <a:off x="335280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3672840" y="2286000"/>
                <a:ext cx="82296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8" grpId="0"/>
      <p:bldP spid="93201" grpId="0"/>
      <p:bldP spid="93202" grpId="0"/>
      <p:bldP spid="4" grpId="0" animBg="1"/>
      <p:bldP spid="22" grpId="0" animBg="1"/>
      <p:bldP spid="5" grpId="0" animBg="1"/>
      <p:bldP spid="24" grpId="0" animBg="1"/>
      <p:bldP spid="25" grpId="0"/>
      <p:bldP spid="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6781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 panose="020B0A04020102020204" pitchFamily="34" charset="0"/>
              </a:rPr>
              <a:t>Trapezoid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 rot="10800000">
            <a:off x="1447800" y="2286000"/>
            <a:ext cx="5334000" cy="1752600"/>
          </a:xfrm>
          <a:custGeom>
            <a:avLst/>
            <a:gdLst>
              <a:gd name="T0" fmla="*/ 4667250 w 21600"/>
              <a:gd name="T1" fmla="*/ 876300 h 21600"/>
              <a:gd name="T2" fmla="*/ 2667000 w 21600"/>
              <a:gd name="T3" fmla="*/ 1752600 h 21600"/>
              <a:gd name="T4" fmla="*/ 666750 w 21600"/>
              <a:gd name="T5" fmla="*/ 876300 h 21600"/>
              <a:gd name="T6" fmla="*/ 2667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FF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latin typeface="Comic Sans MS" panose="030F0702030302020204" pitchFamily="66" charset="0"/>
              </a:rPr>
              <a:t>If </a:t>
            </a:r>
            <a:r>
              <a:rPr lang="en-US" altLang="en-US" sz="4400" i="1" u="sng" dirty="0" smtClean="0">
                <a:solidFill>
                  <a:srgbClr val="FFFF00"/>
                </a:solidFill>
                <a:latin typeface="Juice ITC" panose="04040403040A02020202" pitchFamily="82" charset="0"/>
              </a:rPr>
              <a:t>ISOSCELES</a:t>
            </a:r>
            <a:r>
              <a:rPr lang="en-US" altLang="en-US" sz="4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, </a:t>
            </a:r>
            <a:r>
              <a:rPr lang="en-US" altLang="en-US" sz="4400" dirty="0">
                <a:solidFill>
                  <a:srgbClr val="FFFF00"/>
                </a:solidFill>
                <a:latin typeface="Comic Sans MS" panose="030F0702030302020204" pitchFamily="66" charset="0"/>
              </a:rPr>
              <a:t>then                 DIAGONALS ARE CONGRUENT</a:t>
            </a:r>
          </a:p>
        </p:txBody>
      </p:sp>
      <p:sp>
        <p:nvSpPr>
          <p:cNvPr id="35847" name="Line 21"/>
          <p:cNvSpPr>
            <a:spLocks noChangeShapeType="1"/>
          </p:cNvSpPr>
          <p:nvPr/>
        </p:nvSpPr>
        <p:spPr bwMode="auto">
          <a:xfrm flipV="1">
            <a:off x="1447800" y="2286000"/>
            <a:ext cx="4038600" cy="1752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22"/>
          <p:cNvSpPr>
            <a:spLocks noChangeShapeType="1"/>
          </p:cNvSpPr>
          <p:nvPr/>
        </p:nvSpPr>
        <p:spPr bwMode="auto">
          <a:xfrm>
            <a:off x="2819400" y="2286000"/>
            <a:ext cx="3962400" cy="1752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4"/>
          <p:cNvSpPr>
            <a:spLocks noChangeShapeType="1"/>
          </p:cNvSpPr>
          <p:nvPr/>
        </p:nvSpPr>
        <p:spPr bwMode="auto">
          <a:xfrm>
            <a:off x="2057400" y="2819400"/>
            <a:ext cx="3810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5"/>
          <p:cNvSpPr>
            <a:spLocks noChangeShapeType="1"/>
          </p:cNvSpPr>
          <p:nvPr/>
        </p:nvSpPr>
        <p:spPr bwMode="auto">
          <a:xfrm flipV="1">
            <a:off x="5715000" y="27432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eft Brace 1"/>
          <p:cNvSpPr/>
          <p:nvPr/>
        </p:nvSpPr>
        <p:spPr bwMode="auto">
          <a:xfrm rot="3997164">
            <a:off x="3075648" y="719994"/>
            <a:ext cx="533400" cy="4302460"/>
          </a:xfrm>
          <a:prstGeom prst="leftBrace">
            <a:avLst/>
          </a:prstGeom>
          <a:noFill/>
          <a:ln w="38100" cap="flat" cmpd="sng" algn="ctr">
            <a:solidFill>
              <a:srgbClr val="33FF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eft Brace 11"/>
          <p:cNvSpPr/>
          <p:nvPr/>
        </p:nvSpPr>
        <p:spPr bwMode="auto">
          <a:xfrm rot="6863469">
            <a:off x="4585318" y="789709"/>
            <a:ext cx="533400" cy="4306900"/>
          </a:xfrm>
          <a:prstGeom prst="leftBrace">
            <a:avLst/>
          </a:prstGeom>
          <a:noFill/>
          <a:ln w="38100" cap="flat" cmpd="sng" algn="ctr">
            <a:solidFill>
              <a:srgbClr val="33FF3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2" grpId="0"/>
      <p:bldP spid="35847" grpId="0" animBg="1"/>
      <p:bldP spid="35848" grpId="0" animBg="1"/>
      <p:bldP spid="35849" grpId="0" animBg="1"/>
      <p:bldP spid="35850" grpId="0" animBg="1"/>
      <p:bldP spid="2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KITE</a:t>
            </a:r>
          </a:p>
        </p:txBody>
      </p:sp>
      <p:sp>
        <p:nvSpPr>
          <p:cNvPr id="36869" name="AutoShape 9"/>
          <p:cNvSpPr>
            <a:spLocks noChangeAspect="1" noChangeArrowheads="1" noTextEdit="1"/>
          </p:cNvSpPr>
          <p:nvPr/>
        </p:nvSpPr>
        <p:spPr bwMode="auto">
          <a:xfrm>
            <a:off x="4876800" y="1447800"/>
            <a:ext cx="2514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044809" y="1510835"/>
            <a:ext cx="1131755" cy="925087"/>
            <a:chOff x="5044809" y="1510835"/>
            <a:chExt cx="1131755" cy="925087"/>
          </a:xfrm>
        </p:grpSpPr>
        <p:sp>
          <p:nvSpPr>
            <p:cNvPr id="36870" name="Line 11"/>
            <p:cNvSpPr>
              <a:spLocks noChangeShapeType="1"/>
            </p:cNvSpPr>
            <p:nvPr/>
          </p:nvSpPr>
          <p:spPr bwMode="auto">
            <a:xfrm flipH="1">
              <a:off x="5044809" y="1510835"/>
              <a:ext cx="1131755" cy="925087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Line 15"/>
            <p:cNvSpPr>
              <a:spLocks noChangeShapeType="1"/>
            </p:cNvSpPr>
            <p:nvPr/>
          </p:nvSpPr>
          <p:spPr bwMode="auto">
            <a:xfrm>
              <a:off x="5508219" y="1878826"/>
              <a:ext cx="204934" cy="17718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76564" y="1510835"/>
            <a:ext cx="1092983" cy="960863"/>
            <a:chOff x="6176564" y="1510835"/>
            <a:chExt cx="1092983" cy="960863"/>
          </a:xfrm>
        </p:grpSpPr>
        <p:sp>
          <p:nvSpPr>
            <p:cNvPr id="36871" name="Line 12"/>
            <p:cNvSpPr>
              <a:spLocks noChangeShapeType="1"/>
            </p:cNvSpPr>
            <p:nvPr/>
          </p:nvSpPr>
          <p:spPr bwMode="auto">
            <a:xfrm>
              <a:off x="6176564" y="1510835"/>
              <a:ext cx="1092983" cy="960863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Line 16"/>
            <p:cNvSpPr>
              <a:spLocks noChangeShapeType="1"/>
            </p:cNvSpPr>
            <p:nvPr/>
          </p:nvSpPr>
          <p:spPr bwMode="auto">
            <a:xfrm flipH="1">
              <a:off x="6652898" y="1878826"/>
              <a:ext cx="192011" cy="18910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44809" y="2435922"/>
            <a:ext cx="1080059" cy="2279495"/>
            <a:chOff x="5044809" y="2435922"/>
            <a:chExt cx="1080059" cy="2279495"/>
          </a:xfrm>
        </p:grpSpPr>
        <p:sp>
          <p:nvSpPr>
            <p:cNvPr id="36872" name="Line 13"/>
            <p:cNvSpPr>
              <a:spLocks noChangeShapeType="1"/>
            </p:cNvSpPr>
            <p:nvPr/>
          </p:nvSpPr>
          <p:spPr bwMode="auto">
            <a:xfrm>
              <a:off x="5044809" y="2435922"/>
              <a:ext cx="1080059" cy="2279495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Line 17"/>
            <p:cNvSpPr>
              <a:spLocks noChangeShapeType="1"/>
            </p:cNvSpPr>
            <p:nvPr/>
          </p:nvSpPr>
          <p:spPr bwMode="auto">
            <a:xfrm flipH="1">
              <a:off x="5391905" y="3303084"/>
              <a:ext cx="204934" cy="1192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Line 18"/>
            <p:cNvSpPr>
              <a:spLocks noChangeShapeType="1"/>
            </p:cNvSpPr>
            <p:nvPr/>
          </p:nvSpPr>
          <p:spPr bwMode="auto">
            <a:xfrm flipH="1">
              <a:off x="5486400" y="3450218"/>
              <a:ext cx="204934" cy="13118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124869" y="2471699"/>
            <a:ext cx="1144678" cy="2243718"/>
            <a:chOff x="6124869" y="2471699"/>
            <a:chExt cx="1144678" cy="2243718"/>
          </a:xfrm>
        </p:grpSpPr>
        <p:sp>
          <p:nvSpPr>
            <p:cNvPr id="36873" name="Line 14"/>
            <p:cNvSpPr>
              <a:spLocks noChangeShapeType="1"/>
            </p:cNvSpPr>
            <p:nvPr/>
          </p:nvSpPr>
          <p:spPr bwMode="auto">
            <a:xfrm flipH="1">
              <a:off x="6124869" y="2471699"/>
              <a:ext cx="1144678" cy="2243718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Line 19"/>
            <p:cNvSpPr>
              <a:spLocks noChangeShapeType="1"/>
            </p:cNvSpPr>
            <p:nvPr/>
          </p:nvSpPr>
          <p:spPr bwMode="auto">
            <a:xfrm>
              <a:off x="6629400" y="3416145"/>
              <a:ext cx="204934" cy="16525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Line 20"/>
            <p:cNvSpPr>
              <a:spLocks noChangeShapeType="1"/>
            </p:cNvSpPr>
            <p:nvPr/>
          </p:nvSpPr>
          <p:spPr bwMode="auto">
            <a:xfrm>
              <a:off x="6704593" y="3267307"/>
              <a:ext cx="217858" cy="155033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0" name="Oval 21"/>
          <p:cNvSpPr>
            <a:spLocks noChangeArrowheads="1"/>
          </p:cNvSpPr>
          <p:nvPr/>
        </p:nvSpPr>
        <p:spPr bwMode="auto">
          <a:xfrm>
            <a:off x="7243700" y="2447848"/>
            <a:ext cx="64619" cy="5962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22"/>
          <p:cNvSpPr>
            <a:spLocks noChangeArrowheads="1"/>
          </p:cNvSpPr>
          <p:nvPr/>
        </p:nvSpPr>
        <p:spPr bwMode="auto">
          <a:xfrm>
            <a:off x="6150716" y="1486984"/>
            <a:ext cx="64619" cy="5962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23"/>
          <p:cNvSpPr>
            <a:spLocks noChangeArrowheads="1"/>
          </p:cNvSpPr>
          <p:nvPr/>
        </p:nvSpPr>
        <p:spPr bwMode="auto">
          <a:xfrm>
            <a:off x="5018962" y="2412071"/>
            <a:ext cx="64619" cy="5962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24"/>
          <p:cNvSpPr>
            <a:spLocks noChangeArrowheads="1"/>
          </p:cNvSpPr>
          <p:nvPr/>
        </p:nvSpPr>
        <p:spPr bwMode="auto">
          <a:xfrm>
            <a:off x="6099021" y="4691566"/>
            <a:ext cx="64619" cy="5962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Text Box 26"/>
          <p:cNvSpPr txBox="1">
            <a:spLocks noChangeArrowheads="1"/>
          </p:cNvSpPr>
          <p:nvPr/>
        </p:nvSpPr>
        <p:spPr bwMode="auto">
          <a:xfrm>
            <a:off x="228600" y="1901610"/>
            <a:ext cx="89154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TWO PAIRS </a:t>
            </a:r>
            <a:endParaRPr lang="en-US" alt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OF 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DISJOINT, </a:t>
            </a:r>
          </a:p>
          <a:p>
            <a:pPr algn="l" eaLnBrk="1" hangingPunct="1">
              <a:spcBef>
                <a:spcPts val="0"/>
              </a:spcBef>
            </a:pPr>
            <a:endParaRPr lang="en-US" alt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CONGRUENT 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SIDES </a:t>
            </a:r>
            <a:endParaRPr lang="en-US" alt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ts val="0"/>
              </a:spcBef>
            </a:pPr>
            <a:endParaRPr lang="en-US" alt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(</a:t>
            </a:r>
            <a:r>
              <a:rPr lang="en-US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opposite sides not congruent)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Now, open back up and divide the right hand section into 5 sections by drawing 4 evenly spaced lines.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114800" y="990600"/>
            <a:ext cx="4572000" cy="563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343400" y="144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4876800" y="990600"/>
            <a:ext cx="0" cy="56388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4191000" y="1752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4191000" y="1981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4191000" y="2209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4191000" y="2438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>
            <a:off x="4191000" y="2667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>
            <a:off x="4191000" y="2895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>
            <a:off x="4191000" y="3124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>
            <a:off x="4191000" y="3352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6"/>
          <p:cNvSpPr>
            <a:spLocks noChangeShapeType="1"/>
          </p:cNvSpPr>
          <p:nvPr/>
        </p:nvSpPr>
        <p:spPr bwMode="auto">
          <a:xfrm>
            <a:off x="4191000" y="3581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7"/>
          <p:cNvSpPr>
            <a:spLocks noChangeShapeType="1"/>
          </p:cNvSpPr>
          <p:nvPr/>
        </p:nvSpPr>
        <p:spPr bwMode="auto">
          <a:xfrm>
            <a:off x="4191000" y="3810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8"/>
          <p:cNvSpPr>
            <a:spLocks noChangeShapeType="1"/>
          </p:cNvSpPr>
          <p:nvPr/>
        </p:nvSpPr>
        <p:spPr bwMode="auto">
          <a:xfrm>
            <a:off x="4191000" y="4038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9"/>
          <p:cNvSpPr>
            <a:spLocks noChangeShapeType="1"/>
          </p:cNvSpPr>
          <p:nvPr/>
        </p:nvSpPr>
        <p:spPr bwMode="auto">
          <a:xfrm>
            <a:off x="4191000" y="4267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0"/>
          <p:cNvSpPr>
            <a:spLocks noChangeShapeType="1"/>
          </p:cNvSpPr>
          <p:nvPr/>
        </p:nvSpPr>
        <p:spPr bwMode="auto">
          <a:xfrm>
            <a:off x="4191000" y="4495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1"/>
          <p:cNvSpPr>
            <a:spLocks noChangeShapeType="1"/>
          </p:cNvSpPr>
          <p:nvPr/>
        </p:nvSpPr>
        <p:spPr bwMode="auto">
          <a:xfrm>
            <a:off x="4191000" y="4724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2"/>
          <p:cNvSpPr>
            <a:spLocks noChangeShapeType="1"/>
          </p:cNvSpPr>
          <p:nvPr/>
        </p:nvSpPr>
        <p:spPr bwMode="auto">
          <a:xfrm>
            <a:off x="4191000" y="4953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3"/>
          <p:cNvSpPr>
            <a:spLocks noChangeShapeType="1"/>
          </p:cNvSpPr>
          <p:nvPr/>
        </p:nvSpPr>
        <p:spPr bwMode="auto">
          <a:xfrm>
            <a:off x="4191000" y="5181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Oval 24"/>
          <p:cNvSpPr>
            <a:spLocks noChangeArrowheads="1"/>
          </p:cNvSpPr>
          <p:nvPr/>
        </p:nvSpPr>
        <p:spPr bwMode="auto">
          <a:xfrm>
            <a:off x="43434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Line 25"/>
          <p:cNvSpPr>
            <a:spLocks noChangeShapeType="1"/>
          </p:cNvSpPr>
          <p:nvPr/>
        </p:nvSpPr>
        <p:spPr bwMode="auto">
          <a:xfrm>
            <a:off x="4191000" y="5410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6"/>
          <p:cNvSpPr>
            <a:spLocks noChangeShapeType="1"/>
          </p:cNvSpPr>
          <p:nvPr/>
        </p:nvSpPr>
        <p:spPr bwMode="auto">
          <a:xfrm>
            <a:off x="4191000" y="5638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7"/>
          <p:cNvSpPr>
            <a:spLocks noChangeShapeType="1"/>
          </p:cNvSpPr>
          <p:nvPr/>
        </p:nvSpPr>
        <p:spPr bwMode="auto">
          <a:xfrm>
            <a:off x="4191000" y="5867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8"/>
          <p:cNvSpPr>
            <a:spLocks noChangeShapeType="1"/>
          </p:cNvSpPr>
          <p:nvPr/>
        </p:nvSpPr>
        <p:spPr bwMode="auto">
          <a:xfrm>
            <a:off x="4191000" y="6096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29"/>
          <p:cNvSpPr>
            <a:spLocks noChangeShapeType="1"/>
          </p:cNvSpPr>
          <p:nvPr/>
        </p:nvSpPr>
        <p:spPr bwMode="auto">
          <a:xfrm>
            <a:off x="4191000" y="6324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0"/>
          <p:cNvSpPr>
            <a:spLocks noChangeShapeType="1"/>
          </p:cNvSpPr>
          <p:nvPr/>
        </p:nvSpPr>
        <p:spPr bwMode="auto">
          <a:xfrm>
            <a:off x="4191000" y="6553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Oval 31"/>
          <p:cNvSpPr>
            <a:spLocks noChangeArrowheads="1"/>
          </p:cNvSpPr>
          <p:nvPr/>
        </p:nvSpPr>
        <p:spPr bwMode="auto">
          <a:xfrm>
            <a:off x="4343400" y="5791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1" name="Line 32"/>
          <p:cNvSpPr>
            <a:spLocks noChangeShapeType="1"/>
          </p:cNvSpPr>
          <p:nvPr/>
        </p:nvSpPr>
        <p:spPr bwMode="auto">
          <a:xfrm>
            <a:off x="6705600" y="990600"/>
            <a:ext cx="0" cy="5562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Text Box 33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fold crease</a:t>
            </a:r>
          </a:p>
        </p:txBody>
      </p:sp>
      <p:sp>
        <p:nvSpPr>
          <p:cNvPr id="5153" name="Freeform 34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>
              <a:gd name="T0" fmla="*/ 381000 w 240"/>
              <a:gd name="T1" fmla="*/ 15748 h 200"/>
              <a:gd name="T2" fmla="*/ 228600 w 240"/>
              <a:gd name="T3" fmla="*/ 15748 h 200"/>
              <a:gd name="T4" fmla="*/ 0 w 240"/>
              <a:gd name="T5" fmla="*/ 110236 h 200"/>
              <a:gd name="T6" fmla="*/ 228600 w 240"/>
              <a:gd name="T7" fmla="*/ 393700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00"/>
              <a:gd name="T14" fmla="*/ 240 w 240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 cmpd="sng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5" name="Line 35"/>
          <p:cNvSpPr>
            <a:spLocks noChangeShapeType="1"/>
          </p:cNvSpPr>
          <p:nvPr/>
        </p:nvSpPr>
        <p:spPr bwMode="auto">
          <a:xfrm flipH="1">
            <a:off x="6705600" y="2133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6" name="Line 36"/>
          <p:cNvSpPr>
            <a:spLocks noChangeShapeType="1"/>
          </p:cNvSpPr>
          <p:nvPr/>
        </p:nvSpPr>
        <p:spPr bwMode="auto">
          <a:xfrm flipH="1">
            <a:off x="6705600" y="3276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7" name="Line 37"/>
          <p:cNvSpPr>
            <a:spLocks noChangeShapeType="1"/>
          </p:cNvSpPr>
          <p:nvPr/>
        </p:nvSpPr>
        <p:spPr bwMode="auto">
          <a:xfrm flipH="1">
            <a:off x="6705600" y="4419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8" name="Line 38"/>
          <p:cNvSpPr>
            <a:spLocks noChangeShapeType="1"/>
          </p:cNvSpPr>
          <p:nvPr/>
        </p:nvSpPr>
        <p:spPr bwMode="auto">
          <a:xfrm flipH="1">
            <a:off x="6705600" y="5562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9" name="Text Box 39"/>
          <p:cNvSpPr txBox="1">
            <a:spLocks noChangeArrowheads="1"/>
          </p:cNvSpPr>
          <p:nvPr/>
        </p:nvSpPr>
        <p:spPr bwMode="auto">
          <a:xfrm>
            <a:off x="0" y="3198813"/>
            <a:ext cx="39624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 scissors to cut along your drawn lines, but ONLY to the crease!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 flipH="1">
            <a:off x="8153400" y="1828800"/>
            <a:ext cx="990600" cy="790575"/>
            <a:chOff x="2295" y="1614"/>
            <a:chExt cx="1169" cy="1092"/>
          </a:xfrm>
        </p:grpSpPr>
        <p:sp>
          <p:nvSpPr>
            <p:cNvPr id="5162" name="Freeform 41"/>
            <p:cNvSpPr>
              <a:spLocks/>
            </p:cNvSpPr>
            <p:nvPr/>
          </p:nvSpPr>
          <p:spPr bwMode="auto">
            <a:xfrm>
              <a:off x="2913" y="1976"/>
              <a:ext cx="551" cy="200"/>
            </a:xfrm>
            <a:custGeom>
              <a:avLst/>
              <a:gdLst>
                <a:gd name="T0" fmla="*/ 108 w 1102"/>
                <a:gd name="T1" fmla="*/ 156 h 401"/>
                <a:gd name="T2" fmla="*/ 0 w 1102"/>
                <a:gd name="T3" fmla="*/ 192 h 401"/>
                <a:gd name="T4" fmla="*/ 108 w 1102"/>
                <a:gd name="T5" fmla="*/ 200 h 401"/>
                <a:gd name="T6" fmla="*/ 148 w 1102"/>
                <a:gd name="T7" fmla="*/ 193 h 401"/>
                <a:gd name="T8" fmla="*/ 187 w 1102"/>
                <a:gd name="T9" fmla="*/ 184 h 401"/>
                <a:gd name="T10" fmla="*/ 228 w 1102"/>
                <a:gd name="T11" fmla="*/ 175 h 401"/>
                <a:gd name="T12" fmla="*/ 248 w 1102"/>
                <a:gd name="T13" fmla="*/ 170 h 401"/>
                <a:gd name="T14" fmla="*/ 269 w 1102"/>
                <a:gd name="T15" fmla="*/ 165 h 401"/>
                <a:gd name="T16" fmla="*/ 288 w 1102"/>
                <a:gd name="T17" fmla="*/ 159 h 401"/>
                <a:gd name="T18" fmla="*/ 307 w 1102"/>
                <a:gd name="T19" fmla="*/ 154 h 401"/>
                <a:gd name="T20" fmla="*/ 327 w 1102"/>
                <a:gd name="T21" fmla="*/ 149 h 401"/>
                <a:gd name="T22" fmla="*/ 346 w 1102"/>
                <a:gd name="T23" fmla="*/ 143 h 401"/>
                <a:gd name="T24" fmla="*/ 364 w 1102"/>
                <a:gd name="T25" fmla="*/ 137 h 401"/>
                <a:gd name="T26" fmla="*/ 382 w 1102"/>
                <a:gd name="T27" fmla="*/ 131 h 401"/>
                <a:gd name="T28" fmla="*/ 399 w 1102"/>
                <a:gd name="T29" fmla="*/ 125 h 401"/>
                <a:gd name="T30" fmla="*/ 416 w 1102"/>
                <a:gd name="T31" fmla="*/ 118 h 401"/>
                <a:gd name="T32" fmla="*/ 433 w 1102"/>
                <a:gd name="T33" fmla="*/ 112 h 401"/>
                <a:gd name="T34" fmla="*/ 448 w 1102"/>
                <a:gd name="T35" fmla="*/ 105 h 401"/>
                <a:gd name="T36" fmla="*/ 462 w 1102"/>
                <a:gd name="T37" fmla="*/ 98 h 401"/>
                <a:gd name="T38" fmla="*/ 476 w 1102"/>
                <a:gd name="T39" fmla="*/ 92 h 401"/>
                <a:gd name="T40" fmla="*/ 489 w 1102"/>
                <a:gd name="T41" fmla="*/ 85 h 401"/>
                <a:gd name="T42" fmla="*/ 501 w 1102"/>
                <a:gd name="T43" fmla="*/ 77 h 401"/>
                <a:gd name="T44" fmla="*/ 511 w 1102"/>
                <a:gd name="T45" fmla="*/ 70 h 401"/>
                <a:gd name="T46" fmla="*/ 521 w 1102"/>
                <a:gd name="T47" fmla="*/ 62 h 401"/>
                <a:gd name="T48" fmla="*/ 536 w 1102"/>
                <a:gd name="T49" fmla="*/ 47 h 401"/>
                <a:gd name="T50" fmla="*/ 547 w 1102"/>
                <a:gd name="T51" fmla="*/ 32 h 401"/>
                <a:gd name="T52" fmla="*/ 551 w 1102"/>
                <a:gd name="T53" fmla="*/ 16 h 401"/>
                <a:gd name="T54" fmla="*/ 550 w 1102"/>
                <a:gd name="T55" fmla="*/ 0 h 401"/>
                <a:gd name="T56" fmla="*/ 464 w 1102"/>
                <a:gd name="T57" fmla="*/ 1 h 401"/>
                <a:gd name="T58" fmla="*/ 336 w 1102"/>
                <a:gd name="T59" fmla="*/ 11 h 401"/>
                <a:gd name="T60" fmla="*/ 269 w 1102"/>
                <a:gd name="T61" fmla="*/ 18 h 401"/>
                <a:gd name="T62" fmla="*/ 205 w 1102"/>
                <a:gd name="T63" fmla="*/ 26 h 401"/>
                <a:gd name="T64" fmla="*/ 150 w 1102"/>
                <a:gd name="T65" fmla="*/ 33 h 401"/>
                <a:gd name="T66" fmla="*/ 108 w 1102"/>
                <a:gd name="T67" fmla="*/ 39 h 401"/>
                <a:gd name="T68" fmla="*/ 22 w 1102"/>
                <a:gd name="T69" fmla="*/ 82 h 401"/>
                <a:gd name="T70" fmla="*/ 108 w 1102"/>
                <a:gd name="T71" fmla="*/ 96 h 401"/>
                <a:gd name="T72" fmla="*/ 127 w 1102"/>
                <a:gd name="T73" fmla="*/ 92 h 401"/>
                <a:gd name="T74" fmla="*/ 148 w 1102"/>
                <a:gd name="T75" fmla="*/ 87 h 401"/>
                <a:gd name="T76" fmla="*/ 191 w 1102"/>
                <a:gd name="T77" fmla="*/ 79 h 401"/>
                <a:gd name="T78" fmla="*/ 236 w 1102"/>
                <a:gd name="T79" fmla="*/ 74 h 401"/>
                <a:gd name="T80" fmla="*/ 281 w 1102"/>
                <a:gd name="T81" fmla="*/ 69 h 401"/>
                <a:gd name="T82" fmla="*/ 417 w 1102"/>
                <a:gd name="T83" fmla="*/ 47 h 401"/>
                <a:gd name="T84" fmla="*/ 437 w 1102"/>
                <a:gd name="T85" fmla="*/ 55 h 401"/>
                <a:gd name="T86" fmla="*/ 437 w 1102"/>
                <a:gd name="T87" fmla="*/ 60 h 401"/>
                <a:gd name="T88" fmla="*/ 430 w 1102"/>
                <a:gd name="T89" fmla="*/ 66 h 401"/>
                <a:gd name="T90" fmla="*/ 419 w 1102"/>
                <a:gd name="T91" fmla="*/ 73 h 401"/>
                <a:gd name="T92" fmla="*/ 402 w 1102"/>
                <a:gd name="T93" fmla="*/ 80 h 401"/>
                <a:gd name="T94" fmla="*/ 381 w 1102"/>
                <a:gd name="T95" fmla="*/ 89 h 401"/>
                <a:gd name="T96" fmla="*/ 358 w 1102"/>
                <a:gd name="T97" fmla="*/ 97 h 401"/>
                <a:gd name="T98" fmla="*/ 330 w 1102"/>
                <a:gd name="T99" fmla="*/ 105 h 401"/>
                <a:gd name="T100" fmla="*/ 301 w 1102"/>
                <a:gd name="T101" fmla="*/ 113 h 401"/>
                <a:gd name="T102" fmla="*/ 270 w 1102"/>
                <a:gd name="T103" fmla="*/ 121 h 401"/>
                <a:gd name="T104" fmla="*/ 237 w 1102"/>
                <a:gd name="T105" fmla="*/ 130 h 401"/>
                <a:gd name="T106" fmla="*/ 205 w 1102"/>
                <a:gd name="T107" fmla="*/ 137 h 401"/>
                <a:gd name="T108" fmla="*/ 171 w 1102"/>
                <a:gd name="T109" fmla="*/ 145 h 401"/>
                <a:gd name="T110" fmla="*/ 139 w 1102"/>
                <a:gd name="T111" fmla="*/ 150 h 401"/>
                <a:gd name="T112" fmla="*/ 108 w 1102"/>
                <a:gd name="T113" fmla="*/ 156 h 401"/>
                <a:gd name="T114" fmla="*/ 108 w 1102"/>
                <a:gd name="T115" fmla="*/ 156 h 40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02"/>
                <a:gd name="T175" fmla="*/ 0 h 401"/>
                <a:gd name="T176" fmla="*/ 1102 w 1102"/>
                <a:gd name="T177" fmla="*/ 401 h 40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02" h="401">
                  <a:moveTo>
                    <a:pt x="217" y="313"/>
                  </a:moveTo>
                  <a:lnTo>
                    <a:pt x="0" y="384"/>
                  </a:lnTo>
                  <a:lnTo>
                    <a:pt x="217" y="401"/>
                  </a:lnTo>
                  <a:lnTo>
                    <a:pt x="296" y="386"/>
                  </a:lnTo>
                  <a:lnTo>
                    <a:pt x="375" y="369"/>
                  </a:lnTo>
                  <a:lnTo>
                    <a:pt x="456" y="351"/>
                  </a:lnTo>
                  <a:lnTo>
                    <a:pt x="496" y="341"/>
                  </a:lnTo>
                  <a:lnTo>
                    <a:pt x="537" y="330"/>
                  </a:lnTo>
                  <a:lnTo>
                    <a:pt x="577" y="319"/>
                  </a:lnTo>
                  <a:lnTo>
                    <a:pt x="615" y="309"/>
                  </a:lnTo>
                  <a:lnTo>
                    <a:pt x="655" y="298"/>
                  </a:lnTo>
                  <a:lnTo>
                    <a:pt x="692" y="286"/>
                  </a:lnTo>
                  <a:lnTo>
                    <a:pt x="729" y="275"/>
                  </a:lnTo>
                  <a:lnTo>
                    <a:pt x="765" y="262"/>
                  </a:lnTo>
                  <a:lnTo>
                    <a:pt x="799" y="250"/>
                  </a:lnTo>
                  <a:lnTo>
                    <a:pt x="832" y="237"/>
                  </a:lnTo>
                  <a:lnTo>
                    <a:pt x="866" y="225"/>
                  </a:lnTo>
                  <a:lnTo>
                    <a:pt x="896" y="211"/>
                  </a:lnTo>
                  <a:lnTo>
                    <a:pt x="925" y="197"/>
                  </a:lnTo>
                  <a:lnTo>
                    <a:pt x="952" y="184"/>
                  </a:lnTo>
                  <a:lnTo>
                    <a:pt x="978" y="170"/>
                  </a:lnTo>
                  <a:lnTo>
                    <a:pt x="1002" y="155"/>
                  </a:lnTo>
                  <a:lnTo>
                    <a:pt x="1023" y="141"/>
                  </a:lnTo>
                  <a:lnTo>
                    <a:pt x="1042" y="125"/>
                  </a:lnTo>
                  <a:lnTo>
                    <a:pt x="1072" y="95"/>
                  </a:lnTo>
                  <a:lnTo>
                    <a:pt x="1093" y="65"/>
                  </a:lnTo>
                  <a:lnTo>
                    <a:pt x="1102" y="33"/>
                  </a:lnTo>
                  <a:lnTo>
                    <a:pt x="1099" y="0"/>
                  </a:lnTo>
                  <a:lnTo>
                    <a:pt x="928" y="2"/>
                  </a:lnTo>
                  <a:lnTo>
                    <a:pt x="672" y="22"/>
                  </a:lnTo>
                  <a:lnTo>
                    <a:pt x="538" y="36"/>
                  </a:lnTo>
                  <a:lnTo>
                    <a:pt x="410" y="52"/>
                  </a:lnTo>
                  <a:lnTo>
                    <a:pt x="300" y="66"/>
                  </a:lnTo>
                  <a:lnTo>
                    <a:pt x="217" y="79"/>
                  </a:lnTo>
                  <a:lnTo>
                    <a:pt x="44" y="165"/>
                  </a:lnTo>
                  <a:lnTo>
                    <a:pt x="217" y="193"/>
                  </a:lnTo>
                  <a:lnTo>
                    <a:pt x="255" y="184"/>
                  </a:lnTo>
                  <a:lnTo>
                    <a:pt x="296" y="174"/>
                  </a:lnTo>
                  <a:lnTo>
                    <a:pt x="382" y="159"/>
                  </a:lnTo>
                  <a:lnTo>
                    <a:pt x="472" y="148"/>
                  </a:lnTo>
                  <a:lnTo>
                    <a:pt x="562" y="139"/>
                  </a:lnTo>
                  <a:lnTo>
                    <a:pt x="834" y="95"/>
                  </a:lnTo>
                  <a:lnTo>
                    <a:pt x="874" y="110"/>
                  </a:lnTo>
                  <a:lnTo>
                    <a:pt x="874" y="120"/>
                  </a:lnTo>
                  <a:lnTo>
                    <a:pt x="861" y="133"/>
                  </a:lnTo>
                  <a:lnTo>
                    <a:pt x="838" y="147"/>
                  </a:lnTo>
                  <a:lnTo>
                    <a:pt x="805" y="161"/>
                  </a:lnTo>
                  <a:lnTo>
                    <a:pt x="763" y="178"/>
                  </a:lnTo>
                  <a:lnTo>
                    <a:pt x="716" y="194"/>
                  </a:lnTo>
                  <a:lnTo>
                    <a:pt x="661" y="210"/>
                  </a:lnTo>
                  <a:lnTo>
                    <a:pt x="602" y="226"/>
                  </a:lnTo>
                  <a:lnTo>
                    <a:pt x="540" y="243"/>
                  </a:lnTo>
                  <a:lnTo>
                    <a:pt x="474" y="260"/>
                  </a:lnTo>
                  <a:lnTo>
                    <a:pt x="410" y="275"/>
                  </a:lnTo>
                  <a:lnTo>
                    <a:pt x="343" y="290"/>
                  </a:lnTo>
                  <a:lnTo>
                    <a:pt x="279" y="301"/>
                  </a:lnTo>
                  <a:lnTo>
                    <a:pt x="217" y="313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42"/>
            <p:cNvSpPr>
              <a:spLocks/>
            </p:cNvSpPr>
            <p:nvPr/>
          </p:nvSpPr>
          <p:spPr bwMode="auto">
            <a:xfrm>
              <a:off x="2956" y="1614"/>
              <a:ext cx="329" cy="409"/>
            </a:xfrm>
            <a:custGeom>
              <a:avLst/>
              <a:gdLst>
                <a:gd name="T0" fmla="*/ 66 w 660"/>
                <a:gd name="T1" fmla="*/ 286 h 818"/>
                <a:gd name="T2" fmla="*/ 3 w 660"/>
                <a:gd name="T3" fmla="*/ 409 h 818"/>
                <a:gd name="T4" fmla="*/ 66 w 660"/>
                <a:gd name="T5" fmla="*/ 375 h 818"/>
                <a:gd name="T6" fmla="*/ 329 w 660"/>
                <a:gd name="T7" fmla="*/ 33 h 818"/>
                <a:gd name="T8" fmla="*/ 319 w 660"/>
                <a:gd name="T9" fmla="*/ 20 h 818"/>
                <a:gd name="T10" fmla="*/ 309 w 660"/>
                <a:gd name="T11" fmla="*/ 11 h 818"/>
                <a:gd name="T12" fmla="*/ 296 w 660"/>
                <a:gd name="T13" fmla="*/ 3 h 818"/>
                <a:gd name="T14" fmla="*/ 283 w 660"/>
                <a:gd name="T15" fmla="*/ 0 h 818"/>
                <a:gd name="T16" fmla="*/ 253 w 660"/>
                <a:gd name="T17" fmla="*/ 1 h 818"/>
                <a:gd name="T18" fmla="*/ 220 w 660"/>
                <a:gd name="T19" fmla="*/ 12 h 818"/>
                <a:gd name="T20" fmla="*/ 202 w 660"/>
                <a:gd name="T21" fmla="*/ 20 h 818"/>
                <a:gd name="T22" fmla="*/ 193 w 660"/>
                <a:gd name="T23" fmla="*/ 26 h 818"/>
                <a:gd name="T24" fmla="*/ 184 w 660"/>
                <a:gd name="T25" fmla="*/ 31 h 818"/>
                <a:gd name="T26" fmla="*/ 174 w 660"/>
                <a:gd name="T27" fmla="*/ 38 h 818"/>
                <a:gd name="T28" fmla="*/ 165 w 660"/>
                <a:gd name="T29" fmla="*/ 44 h 818"/>
                <a:gd name="T30" fmla="*/ 156 w 660"/>
                <a:gd name="T31" fmla="*/ 51 h 818"/>
                <a:gd name="T32" fmla="*/ 146 w 660"/>
                <a:gd name="T33" fmla="*/ 58 h 818"/>
                <a:gd name="T34" fmla="*/ 126 w 660"/>
                <a:gd name="T35" fmla="*/ 75 h 818"/>
                <a:gd name="T36" fmla="*/ 117 w 660"/>
                <a:gd name="T37" fmla="*/ 83 h 818"/>
                <a:gd name="T38" fmla="*/ 107 w 660"/>
                <a:gd name="T39" fmla="*/ 92 h 818"/>
                <a:gd name="T40" fmla="*/ 97 w 660"/>
                <a:gd name="T41" fmla="*/ 102 h 818"/>
                <a:gd name="T42" fmla="*/ 86 w 660"/>
                <a:gd name="T43" fmla="*/ 111 h 818"/>
                <a:gd name="T44" fmla="*/ 76 w 660"/>
                <a:gd name="T45" fmla="*/ 121 h 818"/>
                <a:gd name="T46" fmla="*/ 66 w 660"/>
                <a:gd name="T47" fmla="*/ 132 h 818"/>
                <a:gd name="T48" fmla="*/ 0 w 660"/>
                <a:gd name="T49" fmla="*/ 215 h 818"/>
                <a:gd name="T50" fmla="*/ 66 w 660"/>
                <a:gd name="T51" fmla="*/ 179 h 818"/>
                <a:gd name="T52" fmla="*/ 75 w 660"/>
                <a:gd name="T53" fmla="*/ 171 h 818"/>
                <a:gd name="T54" fmla="*/ 85 w 660"/>
                <a:gd name="T55" fmla="*/ 162 h 818"/>
                <a:gd name="T56" fmla="*/ 94 w 660"/>
                <a:gd name="T57" fmla="*/ 153 h 818"/>
                <a:gd name="T58" fmla="*/ 103 w 660"/>
                <a:gd name="T59" fmla="*/ 145 h 818"/>
                <a:gd name="T60" fmla="*/ 121 w 660"/>
                <a:gd name="T61" fmla="*/ 130 h 818"/>
                <a:gd name="T62" fmla="*/ 139 w 660"/>
                <a:gd name="T63" fmla="*/ 116 h 818"/>
                <a:gd name="T64" fmla="*/ 147 w 660"/>
                <a:gd name="T65" fmla="*/ 110 h 818"/>
                <a:gd name="T66" fmla="*/ 155 w 660"/>
                <a:gd name="T67" fmla="*/ 104 h 818"/>
                <a:gd name="T68" fmla="*/ 162 w 660"/>
                <a:gd name="T69" fmla="*/ 99 h 818"/>
                <a:gd name="T70" fmla="*/ 169 w 660"/>
                <a:gd name="T71" fmla="*/ 95 h 818"/>
                <a:gd name="T72" fmla="*/ 183 w 660"/>
                <a:gd name="T73" fmla="*/ 87 h 818"/>
                <a:gd name="T74" fmla="*/ 195 w 660"/>
                <a:gd name="T75" fmla="*/ 80 h 818"/>
                <a:gd name="T76" fmla="*/ 213 w 660"/>
                <a:gd name="T77" fmla="*/ 76 h 818"/>
                <a:gd name="T78" fmla="*/ 222 w 660"/>
                <a:gd name="T79" fmla="*/ 81 h 818"/>
                <a:gd name="T80" fmla="*/ 219 w 660"/>
                <a:gd name="T81" fmla="*/ 98 h 818"/>
                <a:gd name="T82" fmla="*/ 213 w 660"/>
                <a:gd name="T83" fmla="*/ 111 h 818"/>
                <a:gd name="T84" fmla="*/ 204 w 660"/>
                <a:gd name="T85" fmla="*/ 127 h 818"/>
                <a:gd name="T86" fmla="*/ 195 w 660"/>
                <a:gd name="T87" fmla="*/ 136 h 818"/>
                <a:gd name="T88" fmla="*/ 185 w 660"/>
                <a:gd name="T89" fmla="*/ 145 h 818"/>
                <a:gd name="T90" fmla="*/ 176 w 660"/>
                <a:gd name="T91" fmla="*/ 155 h 818"/>
                <a:gd name="T92" fmla="*/ 167 w 660"/>
                <a:gd name="T93" fmla="*/ 164 h 818"/>
                <a:gd name="T94" fmla="*/ 158 w 660"/>
                <a:gd name="T95" fmla="*/ 174 h 818"/>
                <a:gd name="T96" fmla="*/ 149 w 660"/>
                <a:gd name="T97" fmla="*/ 183 h 818"/>
                <a:gd name="T98" fmla="*/ 140 w 660"/>
                <a:gd name="T99" fmla="*/ 194 h 818"/>
                <a:gd name="T100" fmla="*/ 131 w 660"/>
                <a:gd name="T101" fmla="*/ 204 h 818"/>
                <a:gd name="T102" fmla="*/ 122 w 660"/>
                <a:gd name="T103" fmla="*/ 213 h 818"/>
                <a:gd name="T104" fmla="*/ 114 w 660"/>
                <a:gd name="T105" fmla="*/ 224 h 818"/>
                <a:gd name="T106" fmla="*/ 105 w 660"/>
                <a:gd name="T107" fmla="*/ 234 h 818"/>
                <a:gd name="T108" fmla="*/ 97 w 660"/>
                <a:gd name="T109" fmla="*/ 244 h 818"/>
                <a:gd name="T110" fmla="*/ 89 w 660"/>
                <a:gd name="T111" fmla="*/ 254 h 818"/>
                <a:gd name="T112" fmla="*/ 81 w 660"/>
                <a:gd name="T113" fmla="*/ 265 h 818"/>
                <a:gd name="T114" fmla="*/ 73 w 660"/>
                <a:gd name="T115" fmla="*/ 276 h 818"/>
                <a:gd name="T116" fmla="*/ 66 w 660"/>
                <a:gd name="T117" fmla="*/ 286 h 818"/>
                <a:gd name="T118" fmla="*/ 66 w 660"/>
                <a:gd name="T119" fmla="*/ 286 h 8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60"/>
                <a:gd name="T181" fmla="*/ 0 h 818"/>
                <a:gd name="T182" fmla="*/ 660 w 660"/>
                <a:gd name="T183" fmla="*/ 818 h 81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60" h="818">
                  <a:moveTo>
                    <a:pt x="132" y="571"/>
                  </a:moveTo>
                  <a:lnTo>
                    <a:pt x="6" y="818"/>
                  </a:lnTo>
                  <a:lnTo>
                    <a:pt x="132" y="750"/>
                  </a:lnTo>
                  <a:lnTo>
                    <a:pt x="660" y="66"/>
                  </a:lnTo>
                  <a:lnTo>
                    <a:pt x="640" y="40"/>
                  </a:lnTo>
                  <a:lnTo>
                    <a:pt x="619" y="21"/>
                  </a:lnTo>
                  <a:lnTo>
                    <a:pt x="593" y="7"/>
                  </a:lnTo>
                  <a:lnTo>
                    <a:pt x="567" y="0"/>
                  </a:lnTo>
                  <a:lnTo>
                    <a:pt x="507" y="1"/>
                  </a:lnTo>
                  <a:lnTo>
                    <a:pt x="441" y="23"/>
                  </a:lnTo>
                  <a:lnTo>
                    <a:pt x="405" y="40"/>
                  </a:lnTo>
                  <a:lnTo>
                    <a:pt x="387" y="51"/>
                  </a:lnTo>
                  <a:lnTo>
                    <a:pt x="370" y="62"/>
                  </a:lnTo>
                  <a:lnTo>
                    <a:pt x="350" y="75"/>
                  </a:lnTo>
                  <a:lnTo>
                    <a:pt x="332" y="88"/>
                  </a:lnTo>
                  <a:lnTo>
                    <a:pt x="313" y="101"/>
                  </a:lnTo>
                  <a:lnTo>
                    <a:pt x="293" y="116"/>
                  </a:lnTo>
                  <a:lnTo>
                    <a:pt x="253" y="149"/>
                  </a:lnTo>
                  <a:lnTo>
                    <a:pt x="234" y="166"/>
                  </a:lnTo>
                  <a:lnTo>
                    <a:pt x="214" y="183"/>
                  </a:lnTo>
                  <a:lnTo>
                    <a:pt x="194" y="203"/>
                  </a:lnTo>
                  <a:lnTo>
                    <a:pt x="173" y="222"/>
                  </a:lnTo>
                  <a:lnTo>
                    <a:pt x="153" y="242"/>
                  </a:lnTo>
                  <a:lnTo>
                    <a:pt x="132" y="263"/>
                  </a:lnTo>
                  <a:lnTo>
                    <a:pt x="0" y="430"/>
                  </a:lnTo>
                  <a:lnTo>
                    <a:pt x="132" y="358"/>
                  </a:lnTo>
                  <a:lnTo>
                    <a:pt x="151" y="341"/>
                  </a:lnTo>
                  <a:lnTo>
                    <a:pt x="170" y="324"/>
                  </a:lnTo>
                  <a:lnTo>
                    <a:pt x="188" y="306"/>
                  </a:lnTo>
                  <a:lnTo>
                    <a:pt x="206" y="289"/>
                  </a:lnTo>
                  <a:lnTo>
                    <a:pt x="243" y="259"/>
                  </a:lnTo>
                  <a:lnTo>
                    <a:pt x="278" y="233"/>
                  </a:lnTo>
                  <a:lnTo>
                    <a:pt x="294" y="220"/>
                  </a:lnTo>
                  <a:lnTo>
                    <a:pt x="310" y="208"/>
                  </a:lnTo>
                  <a:lnTo>
                    <a:pt x="325" y="198"/>
                  </a:lnTo>
                  <a:lnTo>
                    <a:pt x="340" y="189"/>
                  </a:lnTo>
                  <a:lnTo>
                    <a:pt x="367" y="173"/>
                  </a:lnTo>
                  <a:lnTo>
                    <a:pt x="392" y="160"/>
                  </a:lnTo>
                  <a:lnTo>
                    <a:pt x="427" y="151"/>
                  </a:lnTo>
                  <a:lnTo>
                    <a:pt x="445" y="161"/>
                  </a:lnTo>
                  <a:lnTo>
                    <a:pt x="440" y="195"/>
                  </a:lnTo>
                  <a:lnTo>
                    <a:pt x="428" y="222"/>
                  </a:lnTo>
                  <a:lnTo>
                    <a:pt x="410" y="255"/>
                  </a:lnTo>
                  <a:lnTo>
                    <a:pt x="392" y="272"/>
                  </a:lnTo>
                  <a:lnTo>
                    <a:pt x="372" y="290"/>
                  </a:lnTo>
                  <a:lnTo>
                    <a:pt x="354" y="309"/>
                  </a:lnTo>
                  <a:lnTo>
                    <a:pt x="335" y="328"/>
                  </a:lnTo>
                  <a:lnTo>
                    <a:pt x="317" y="348"/>
                  </a:lnTo>
                  <a:lnTo>
                    <a:pt x="298" y="366"/>
                  </a:lnTo>
                  <a:lnTo>
                    <a:pt x="280" y="387"/>
                  </a:lnTo>
                  <a:lnTo>
                    <a:pt x="263" y="407"/>
                  </a:lnTo>
                  <a:lnTo>
                    <a:pt x="245" y="427"/>
                  </a:lnTo>
                  <a:lnTo>
                    <a:pt x="228" y="448"/>
                  </a:lnTo>
                  <a:lnTo>
                    <a:pt x="211" y="468"/>
                  </a:lnTo>
                  <a:lnTo>
                    <a:pt x="195" y="488"/>
                  </a:lnTo>
                  <a:lnTo>
                    <a:pt x="179" y="509"/>
                  </a:lnTo>
                  <a:lnTo>
                    <a:pt x="162" y="530"/>
                  </a:lnTo>
                  <a:lnTo>
                    <a:pt x="147" y="551"/>
                  </a:lnTo>
                  <a:lnTo>
                    <a:pt x="132" y="571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43"/>
            <p:cNvSpPr>
              <a:spLocks/>
            </p:cNvSpPr>
            <p:nvPr/>
          </p:nvSpPr>
          <p:spPr bwMode="auto">
            <a:xfrm>
              <a:off x="2759" y="1702"/>
              <a:ext cx="376" cy="548"/>
            </a:xfrm>
            <a:custGeom>
              <a:avLst/>
              <a:gdLst>
                <a:gd name="T0" fmla="*/ 334 w 752"/>
                <a:gd name="T1" fmla="*/ 0 h 1098"/>
                <a:gd name="T2" fmla="*/ 250 w 752"/>
                <a:gd name="T3" fmla="*/ 57 h 1098"/>
                <a:gd name="T4" fmla="*/ 224 w 752"/>
                <a:gd name="T5" fmla="*/ 85 h 1098"/>
                <a:gd name="T6" fmla="*/ 198 w 752"/>
                <a:gd name="T7" fmla="*/ 114 h 1098"/>
                <a:gd name="T8" fmla="*/ 173 w 752"/>
                <a:gd name="T9" fmla="*/ 145 h 1098"/>
                <a:gd name="T10" fmla="*/ 148 w 752"/>
                <a:gd name="T11" fmla="*/ 176 h 1098"/>
                <a:gd name="T12" fmla="*/ 122 w 752"/>
                <a:gd name="T13" fmla="*/ 208 h 1098"/>
                <a:gd name="T14" fmla="*/ 110 w 752"/>
                <a:gd name="T15" fmla="*/ 224 h 1098"/>
                <a:gd name="T16" fmla="*/ 98 w 752"/>
                <a:gd name="T17" fmla="*/ 239 h 1098"/>
                <a:gd name="T18" fmla="*/ 87 w 752"/>
                <a:gd name="T19" fmla="*/ 256 h 1098"/>
                <a:gd name="T20" fmla="*/ 76 w 752"/>
                <a:gd name="T21" fmla="*/ 272 h 1098"/>
                <a:gd name="T22" fmla="*/ 24 w 752"/>
                <a:gd name="T23" fmla="*/ 364 h 1098"/>
                <a:gd name="T24" fmla="*/ 89 w 752"/>
                <a:gd name="T25" fmla="*/ 378 h 1098"/>
                <a:gd name="T26" fmla="*/ 104 w 752"/>
                <a:gd name="T27" fmla="*/ 389 h 1098"/>
                <a:gd name="T28" fmla="*/ 65 w 752"/>
                <a:gd name="T29" fmla="*/ 397 h 1098"/>
                <a:gd name="T30" fmla="*/ 65 w 752"/>
                <a:gd name="T31" fmla="*/ 421 h 1098"/>
                <a:gd name="T32" fmla="*/ 105 w 752"/>
                <a:gd name="T33" fmla="*/ 423 h 1098"/>
                <a:gd name="T34" fmla="*/ 93 w 752"/>
                <a:gd name="T35" fmla="*/ 442 h 1098"/>
                <a:gd name="T36" fmla="*/ 76 w 752"/>
                <a:gd name="T37" fmla="*/ 453 h 1098"/>
                <a:gd name="T38" fmla="*/ 11 w 752"/>
                <a:gd name="T39" fmla="*/ 492 h 1098"/>
                <a:gd name="T40" fmla="*/ 89 w 752"/>
                <a:gd name="T41" fmla="*/ 500 h 1098"/>
                <a:gd name="T42" fmla="*/ 213 w 752"/>
                <a:gd name="T43" fmla="*/ 483 h 1098"/>
                <a:gd name="T44" fmla="*/ 376 w 752"/>
                <a:gd name="T45" fmla="*/ 428 h 1098"/>
                <a:gd name="T46" fmla="*/ 218 w 752"/>
                <a:gd name="T47" fmla="*/ 436 h 1098"/>
                <a:gd name="T48" fmla="*/ 182 w 752"/>
                <a:gd name="T49" fmla="*/ 427 h 1098"/>
                <a:gd name="T50" fmla="*/ 192 w 752"/>
                <a:gd name="T51" fmla="*/ 406 h 1098"/>
                <a:gd name="T52" fmla="*/ 214 w 752"/>
                <a:gd name="T53" fmla="*/ 389 h 1098"/>
                <a:gd name="T54" fmla="*/ 245 w 752"/>
                <a:gd name="T55" fmla="*/ 375 h 1098"/>
                <a:gd name="T56" fmla="*/ 369 w 752"/>
                <a:gd name="T57" fmla="*/ 326 h 1098"/>
                <a:gd name="T58" fmla="*/ 239 w 752"/>
                <a:gd name="T59" fmla="*/ 318 h 1098"/>
                <a:gd name="T60" fmla="*/ 330 w 752"/>
                <a:gd name="T61" fmla="*/ 175 h 1098"/>
                <a:gd name="T62" fmla="*/ 257 w 752"/>
                <a:gd name="T63" fmla="*/ 207 h 1098"/>
                <a:gd name="T64" fmla="*/ 243 w 752"/>
                <a:gd name="T65" fmla="*/ 225 h 1098"/>
                <a:gd name="T66" fmla="*/ 231 w 752"/>
                <a:gd name="T67" fmla="*/ 242 h 1098"/>
                <a:gd name="T68" fmla="*/ 219 w 752"/>
                <a:gd name="T69" fmla="*/ 260 h 1098"/>
                <a:gd name="T70" fmla="*/ 204 w 752"/>
                <a:gd name="T71" fmla="*/ 283 h 1098"/>
                <a:gd name="T72" fmla="*/ 186 w 752"/>
                <a:gd name="T73" fmla="*/ 311 h 1098"/>
                <a:gd name="T74" fmla="*/ 170 w 752"/>
                <a:gd name="T75" fmla="*/ 333 h 1098"/>
                <a:gd name="T76" fmla="*/ 154 w 752"/>
                <a:gd name="T77" fmla="*/ 346 h 1098"/>
                <a:gd name="T78" fmla="*/ 128 w 752"/>
                <a:gd name="T79" fmla="*/ 349 h 1098"/>
                <a:gd name="T80" fmla="*/ 106 w 752"/>
                <a:gd name="T81" fmla="*/ 326 h 1098"/>
                <a:gd name="T82" fmla="*/ 109 w 752"/>
                <a:gd name="T83" fmla="*/ 291 h 1098"/>
                <a:gd name="T84" fmla="*/ 123 w 752"/>
                <a:gd name="T85" fmla="*/ 262 h 1098"/>
                <a:gd name="T86" fmla="*/ 136 w 752"/>
                <a:gd name="T87" fmla="*/ 246 h 1098"/>
                <a:gd name="T88" fmla="*/ 148 w 752"/>
                <a:gd name="T89" fmla="*/ 226 h 1098"/>
                <a:gd name="T90" fmla="*/ 163 w 752"/>
                <a:gd name="T91" fmla="*/ 205 h 1098"/>
                <a:gd name="T92" fmla="*/ 178 w 752"/>
                <a:gd name="T93" fmla="*/ 185 h 1098"/>
                <a:gd name="T94" fmla="*/ 193 w 752"/>
                <a:gd name="T95" fmla="*/ 166 h 1098"/>
                <a:gd name="T96" fmla="*/ 210 w 752"/>
                <a:gd name="T97" fmla="*/ 146 h 1098"/>
                <a:gd name="T98" fmla="*/ 227 w 752"/>
                <a:gd name="T99" fmla="*/ 127 h 1098"/>
                <a:gd name="T100" fmla="*/ 245 w 752"/>
                <a:gd name="T101" fmla="*/ 109 h 1098"/>
                <a:gd name="T102" fmla="*/ 263 w 752"/>
                <a:gd name="T103" fmla="*/ 91 h 10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52"/>
                <a:gd name="T157" fmla="*/ 0 h 1098"/>
                <a:gd name="T158" fmla="*/ 752 w 752"/>
                <a:gd name="T159" fmla="*/ 1098 h 10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52" h="1098">
                  <a:moveTo>
                    <a:pt x="525" y="183"/>
                  </a:moveTo>
                  <a:lnTo>
                    <a:pt x="667" y="0"/>
                  </a:lnTo>
                  <a:lnTo>
                    <a:pt x="525" y="88"/>
                  </a:lnTo>
                  <a:lnTo>
                    <a:pt x="500" y="114"/>
                  </a:lnTo>
                  <a:lnTo>
                    <a:pt x="474" y="143"/>
                  </a:lnTo>
                  <a:lnTo>
                    <a:pt x="448" y="171"/>
                  </a:lnTo>
                  <a:lnTo>
                    <a:pt x="422" y="199"/>
                  </a:lnTo>
                  <a:lnTo>
                    <a:pt x="396" y="229"/>
                  </a:lnTo>
                  <a:lnTo>
                    <a:pt x="370" y="259"/>
                  </a:lnTo>
                  <a:lnTo>
                    <a:pt x="345" y="290"/>
                  </a:lnTo>
                  <a:lnTo>
                    <a:pt x="319" y="320"/>
                  </a:lnTo>
                  <a:lnTo>
                    <a:pt x="295" y="353"/>
                  </a:lnTo>
                  <a:lnTo>
                    <a:pt x="270" y="385"/>
                  </a:lnTo>
                  <a:lnTo>
                    <a:pt x="244" y="416"/>
                  </a:lnTo>
                  <a:lnTo>
                    <a:pt x="234" y="432"/>
                  </a:lnTo>
                  <a:lnTo>
                    <a:pt x="221" y="448"/>
                  </a:lnTo>
                  <a:lnTo>
                    <a:pt x="210" y="463"/>
                  </a:lnTo>
                  <a:lnTo>
                    <a:pt x="197" y="479"/>
                  </a:lnTo>
                  <a:lnTo>
                    <a:pt x="186" y="497"/>
                  </a:lnTo>
                  <a:lnTo>
                    <a:pt x="174" y="512"/>
                  </a:lnTo>
                  <a:lnTo>
                    <a:pt x="163" y="528"/>
                  </a:lnTo>
                  <a:lnTo>
                    <a:pt x="151" y="544"/>
                  </a:lnTo>
                  <a:lnTo>
                    <a:pt x="129" y="575"/>
                  </a:lnTo>
                  <a:lnTo>
                    <a:pt x="49" y="730"/>
                  </a:lnTo>
                  <a:lnTo>
                    <a:pt x="129" y="753"/>
                  </a:lnTo>
                  <a:lnTo>
                    <a:pt x="178" y="757"/>
                  </a:lnTo>
                  <a:lnTo>
                    <a:pt x="197" y="766"/>
                  </a:lnTo>
                  <a:lnTo>
                    <a:pt x="208" y="779"/>
                  </a:lnTo>
                  <a:lnTo>
                    <a:pt x="213" y="794"/>
                  </a:lnTo>
                  <a:lnTo>
                    <a:pt x="129" y="796"/>
                  </a:lnTo>
                  <a:lnTo>
                    <a:pt x="0" y="838"/>
                  </a:lnTo>
                  <a:lnTo>
                    <a:pt x="129" y="843"/>
                  </a:lnTo>
                  <a:lnTo>
                    <a:pt x="216" y="828"/>
                  </a:lnTo>
                  <a:lnTo>
                    <a:pt x="210" y="847"/>
                  </a:lnTo>
                  <a:lnTo>
                    <a:pt x="200" y="866"/>
                  </a:lnTo>
                  <a:lnTo>
                    <a:pt x="186" y="885"/>
                  </a:lnTo>
                  <a:lnTo>
                    <a:pt x="170" y="897"/>
                  </a:lnTo>
                  <a:lnTo>
                    <a:pt x="151" y="907"/>
                  </a:lnTo>
                  <a:lnTo>
                    <a:pt x="129" y="911"/>
                  </a:lnTo>
                  <a:lnTo>
                    <a:pt x="21" y="985"/>
                  </a:lnTo>
                  <a:lnTo>
                    <a:pt x="129" y="1098"/>
                  </a:lnTo>
                  <a:lnTo>
                    <a:pt x="177" y="1001"/>
                  </a:lnTo>
                  <a:lnTo>
                    <a:pt x="332" y="982"/>
                  </a:lnTo>
                  <a:lnTo>
                    <a:pt x="426" y="967"/>
                  </a:lnTo>
                  <a:lnTo>
                    <a:pt x="525" y="949"/>
                  </a:lnTo>
                  <a:lnTo>
                    <a:pt x="752" y="857"/>
                  </a:lnTo>
                  <a:lnTo>
                    <a:pt x="525" y="861"/>
                  </a:lnTo>
                  <a:lnTo>
                    <a:pt x="437" y="873"/>
                  </a:lnTo>
                  <a:lnTo>
                    <a:pt x="363" y="881"/>
                  </a:lnTo>
                  <a:lnTo>
                    <a:pt x="364" y="856"/>
                  </a:lnTo>
                  <a:lnTo>
                    <a:pt x="371" y="834"/>
                  </a:lnTo>
                  <a:lnTo>
                    <a:pt x="385" y="813"/>
                  </a:lnTo>
                  <a:lnTo>
                    <a:pt x="405" y="796"/>
                  </a:lnTo>
                  <a:lnTo>
                    <a:pt x="428" y="779"/>
                  </a:lnTo>
                  <a:lnTo>
                    <a:pt x="456" y="765"/>
                  </a:lnTo>
                  <a:lnTo>
                    <a:pt x="490" y="752"/>
                  </a:lnTo>
                  <a:lnTo>
                    <a:pt x="525" y="741"/>
                  </a:lnTo>
                  <a:lnTo>
                    <a:pt x="737" y="654"/>
                  </a:lnTo>
                  <a:lnTo>
                    <a:pt x="525" y="627"/>
                  </a:lnTo>
                  <a:lnTo>
                    <a:pt x="478" y="637"/>
                  </a:lnTo>
                  <a:lnTo>
                    <a:pt x="525" y="575"/>
                  </a:lnTo>
                  <a:lnTo>
                    <a:pt x="660" y="351"/>
                  </a:lnTo>
                  <a:lnTo>
                    <a:pt x="525" y="396"/>
                  </a:lnTo>
                  <a:lnTo>
                    <a:pt x="513" y="414"/>
                  </a:lnTo>
                  <a:lnTo>
                    <a:pt x="499" y="432"/>
                  </a:lnTo>
                  <a:lnTo>
                    <a:pt x="486" y="450"/>
                  </a:lnTo>
                  <a:lnTo>
                    <a:pt x="474" y="468"/>
                  </a:lnTo>
                  <a:lnTo>
                    <a:pt x="462" y="485"/>
                  </a:lnTo>
                  <a:lnTo>
                    <a:pt x="451" y="502"/>
                  </a:lnTo>
                  <a:lnTo>
                    <a:pt x="439" y="520"/>
                  </a:lnTo>
                  <a:lnTo>
                    <a:pt x="429" y="536"/>
                  </a:lnTo>
                  <a:lnTo>
                    <a:pt x="408" y="567"/>
                  </a:lnTo>
                  <a:lnTo>
                    <a:pt x="388" y="596"/>
                  </a:lnTo>
                  <a:lnTo>
                    <a:pt x="371" y="623"/>
                  </a:lnTo>
                  <a:lnTo>
                    <a:pt x="355" y="647"/>
                  </a:lnTo>
                  <a:lnTo>
                    <a:pt x="340" y="667"/>
                  </a:lnTo>
                  <a:lnTo>
                    <a:pt x="324" y="683"/>
                  </a:lnTo>
                  <a:lnTo>
                    <a:pt x="307" y="694"/>
                  </a:lnTo>
                  <a:lnTo>
                    <a:pt x="289" y="699"/>
                  </a:lnTo>
                  <a:lnTo>
                    <a:pt x="256" y="699"/>
                  </a:lnTo>
                  <a:lnTo>
                    <a:pt x="229" y="683"/>
                  </a:lnTo>
                  <a:lnTo>
                    <a:pt x="213" y="653"/>
                  </a:lnTo>
                  <a:lnTo>
                    <a:pt x="212" y="611"/>
                  </a:lnTo>
                  <a:lnTo>
                    <a:pt x="218" y="584"/>
                  </a:lnTo>
                  <a:lnTo>
                    <a:pt x="229" y="556"/>
                  </a:lnTo>
                  <a:lnTo>
                    <a:pt x="247" y="525"/>
                  </a:lnTo>
                  <a:lnTo>
                    <a:pt x="258" y="509"/>
                  </a:lnTo>
                  <a:lnTo>
                    <a:pt x="271" y="492"/>
                  </a:lnTo>
                  <a:lnTo>
                    <a:pt x="284" y="472"/>
                  </a:lnTo>
                  <a:lnTo>
                    <a:pt x="296" y="452"/>
                  </a:lnTo>
                  <a:lnTo>
                    <a:pt x="311" y="432"/>
                  </a:lnTo>
                  <a:lnTo>
                    <a:pt x="325" y="411"/>
                  </a:lnTo>
                  <a:lnTo>
                    <a:pt x="340" y="391"/>
                  </a:lnTo>
                  <a:lnTo>
                    <a:pt x="355" y="371"/>
                  </a:lnTo>
                  <a:lnTo>
                    <a:pt x="371" y="350"/>
                  </a:lnTo>
                  <a:lnTo>
                    <a:pt x="387" y="332"/>
                  </a:lnTo>
                  <a:lnTo>
                    <a:pt x="405" y="312"/>
                  </a:lnTo>
                  <a:lnTo>
                    <a:pt x="421" y="293"/>
                  </a:lnTo>
                  <a:lnTo>
                    <a:pt x="438" y="273"/>
                  </a:lnTo>
                  <a:lnTo>
                    <a:pt x="455" y="255"/>
                  </a:lnTo>
                  <a:lnTo>
                    <a:pt x="472" y="236"/>
                  </a:lnTo>
                  <a:lnTo>
                    <a:pt x="490" y="218"/>
                  </a:lnTo>
                  <a:lnTo>
                    <a:pt x="507" y="201"/>
                  </a:lnTo>
                  <a:lnTo>
                    <a:pt x="525" y="183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44"/>
            <p:cNvSpPr>
              <a:spLocks/>
            </p:cNvSpPr>
            <p:nvPr/>
          </p:nvSpPr>
          <p:spPr bwMode="auto">
            <a:xfrm>
              <a:off x="2295" y="1923"/>
              <a:ext cx="609" cy="783"/>
            </a:xfrm>
            <a:custGeom>
              <a:avLst/>
              <a:gdLst>
                <a:gd name="T0" fmla="*/ 517 w 1217"/>
                <a:gd name="T1" fmla="*/ 478 h 1567"/>
                <a:gd name="T2" fmla="*/ 469 w 1217"/>
                <a:gd name="T3" fmla="*/ 467 h 1567"/>
                <a:gd name="T4" fmla="*/ 395 w 1217"/>
                <a:gd name="T5" fmla="*/ 442 h 1567"/>
                <a:gd name="T6" fmla="*/ 409 w 1217"/>
                <a:gd name="T7" fmla="*/ 362 h 1567"/>
                <a:gd name="T8" fmla="*/ 436 w 1217"/>
                <a:gd name="T9" fmla="*/ 291 h 1567"/>
                <a:gd name="T10" fmla="*/ 220 w 1217"/>
                <a:gd name="T11" fmla="*/ 274 h 1567"/>
                <a:gd name="T12" fmla="*/ 99 w 1217"/>
                <a:gd name="T13" fmla="*/ 245 h 1567"/>
                <a:gd name="T14" fmla="*/ 28 w 1217"/>
                <a:gd name="T15" fmla="*/ 200 h 1567"/>
                <a:gd name="T16" fmla="*/ 0 w 1217"/>
                <a:gd name="T17" fmla="*/ 135 h 1567"/>
                <a:gd name="T18" fmla="*/ 19 w 1217"/>
                <a:gd name="T19" fmla="*/ 71 h 1567"/>
                <a:gd name="T20" fmla="*/ 53 w 1217"/>
                <a:gd name="T21" fmla="*/ 36 h 1567"/>
                <a:gd name="T22" fmla="*/ 106 w 1217"/>
                <a:gd name="T23" fmla="*/ 9 h 1567"/>
                <a:gd name="T24" fmla="*/ 253 w 1217"/>
                <a:gd name="T25" fmla="*/ 11 h 1567"/>
                <a:gd name="T26" fmla="*/ 320 w 1217"/>
                <a:gd name="T27" fmla="*/ 49 h 1567"/>
                <a:gd name="T28" fmla="*/ 341 w 1217"/>
                <a:gd name="T29" fmla="*/ 128 h 1567"/>
                <a:gd name="T30" fmla="*/ 308 w 1217"/>
                <a:gd name="T31" fmla="*/ 176 h 1567"/>
                <a:gd name="T32" fmla="*/ 256 w 1217"/>
                <a:gd name="T33" fmla="*/ 104 h 1567"/>
                <a:gd name="T34" fmla="*/ 235 w 1217"/>
                <a:gd name="T35" fmla="*/ 74 h 1567"/>
                <a:gd name="T36" fmla="*/ 167 w 1217"/>
                <a:gd name="T37" fmla="*/ 73 h 1567"/>
                <a:gd name="T38" fmla="*/ 130 w 1217"/>
                <a:gd name="T39" fmla="*/ 159 h 1567"/>
                <a:gd name="T40" fmla="*/ 153 w 1217"/>
                <a:gd name="T41" fmla="*/ 192 h 1567"/>
                <a:gd name="T42" fmla="*/ 219 w 1217"/>
                <a:gd name="T43" fmla="*/ 209 h 1567"/>
                <a:gd name="T44" fmla="*/ 390 w 1217"/>
                <a:gd name="T45" fmla="*/ 180 h 1567"/>
                <a:gd name="T46" fmla="*/ 473 w 1217"/>
                <a:gd name="T47" fmla="*/ 151 h 1567"/>
                <a:gd name="T48" fmla="*/ 500 w 1217"/>
                <a:gd name="T49" fmla="*/ 109 h 1567"/>
                <a:gd name="T50" fmla="*/ 529 w 1217"/>
                <a:gd name="T51" fmla="*/ 66 h 1567"/>
                <a:gd name="T52" fmla="*/ 507 w 1217"/>
                <a:gd name="T53" fmla="*/ 160 h 1567"/>
                <a:gd name="T54" fmla="*/ 498 w 1217"/>
                <a:gd name="T55" fmla="*/ 181 h 1567"/>
                <a:gd name="T56" fmla="*/ 497 w 1217"/>
                <a:gd name="T57" fmla="*/ 205 h 1567"/>
                <a:gd name="T58" fmla="*/ 513 w 1217"/>
                <a:gd name="T59" fmla="*/ 234 h 1567"/>
                <a:gd name="T60" fmla="*/ 491 w 1217"/>
                <a:gd name="T61" fmla="*/ 404 h 1567"/>
                <a:gd name="T62" fmla="*/ 582 w 1217"/>
                <a:gd name="T63" fmla="*/ 439 h 1567"/>
                <a:gd name="T64" fmla="*/ 606 w 1217"/>
                <a:gd name="T65" fmla="*/ 558 h 1567"/>
                <a:gd name="T66" fmla="*/ 579 w 1217"/>
                <a:gd name="T67" fmla="*/ 641 h 1567"/>
                <a:gd name="T68" fmla="*/ 553 w 1217"/>
                <a:gd name="T69" fmla="*/ 686 h 1567"/>
                <a:gd name="T70" fmla="*/ 520 w 1217"/>
                <a:gd name="T71" fmla="*/ 725 h 1567"/>
                <a:gd name="T72" fmla="*/ 478 w 1217"/>
                <a:gd name="T73" fmla="*/ 758 h 1567"/>
                <a:gd name="T74" fmla="*/ 419 w 1217"/>
                <a:gd name="T75" fmla="*/ 781 h 1567"/>
                <a:gd name="T76" fmla="*/ 326 w 1217"/>
                <a:gd name="T77" fmla="*/ 765 h 1567"/>
                <a:gd name="T78" fmla="*/ 282 w 1217"/>
                <a:gd name="T79" fmla="*/ 703 h 1567"/>
                <a:gd name="T80" fmla="*/ 286 w 1217"/>
                <a:gd name="T81" fmla="*/ 602 h 1567"/>
                <a:gd name="T82" fmla="*/ 315 w 1217"/>
                <a:gd name="T83" fmla="*/ 538 h 1567"/>
                <a:gd name="T84" fmla="*/ 358 w 1217"/>
                <a:gd name="T85" fmla="*/ 498 h 1567"/>
                <a:gd name="T86" fmla="*/ 401 w 1217"/>
                <a:gd name="T87" fmla="*/ 481 h 1567"/>
                <a:gd name="T88" fmla="*/ 403 w 1217"/>
                <a:gd name="T89" fmla="*/ 528 h 1567"/>
                <a:gd name="T90" fmla="*/ 373 w 1217"/>
                <a:gd name="T91" fmla="*/ 608 h 1567"/>
                <a:gd name="T92" fmla="*/ 394 w 1217"/>
                <a:gd name="T93" fmla="*/ 676 h 1567"/>
                <a:gd name="T94" fmla="*/ 453 w 1217"/>
                <a:gd name="T95" fmla="*/ 654 h 1567"/>
                <a:gd name="T96" fmla="*/ 501 w 1217"/>
                <a:gd name="T97" fmla="*/ 598 h 1567"/>
                <a:gd name="T98" fmla="*/ 529 w 1217"/>
                <a:gd name="T99" fmla="*/ 507 h 156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17"/>
                <a:gd name="T151" fmla="*/ 0 h 1567"/>
                <a:gd name="T152" fmla="*/ 1217 w 1217"/>
                <a:gd name="T153" fmla="*/ 1567 h 156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17" h="1567">
                  <a:moveTo>
                    <a:pt x="1057" y="1014"/>
                  </a:moveTo>
                  <a:lnTo>
                    <a:pt x="1053" y="991"/>
                  </a:lnTo>
                  <a:lnTo>
                    <a:pt x="1046" y="974"/>
                  </a:lnTo>
                  <a:lnTo>
                    <a:pt x="1034" y="956"/>
                  </a:lnTo>
                  <a:lnTo>
                    <a:pt x="1019" y="945"/>
                  </a:lnTo>
                  <a:lnTo>
                    <a:pt x="1002" y="937"/>
                  </a:lnTo>
                  <a:lnTo>
                    <a:pt x="982" y="932"/>
                  </a:lnTo>
                  <a:lnTo>
                    <a:pt x="938" y="935"/>
                  </a:lnTo>
                  <a:lnTo>
                    <a:pt x="893" y="943"/>
                  </a:lnTo>
                  <a:lnTo>
                    <a:pt x="857" y="943"/>
                  </a:lnTo>
                  <a:lnTo>
                    <a:pt x="810" y="924"/>
                  </a:lnTo>
                  <a:lnTo>
                    <a:pt x="789" y="884"/>
                  </a:lnTo>
                  <a:lnTo>
                    <a:pt x="787" y="859"/>
                  </a:lnTo>
                  <a:lnTo>
                    <a:pt x="789" y="829"/>
                  </a:lnTo>
                  <a:lnTo>
                    <a:pt x="805" y="761"/>
                  </a:lnTo>
                  <a:lnTo>
                    <a:pt x="817" y="725"/>
                  </a:lnTo>
                  <a:lnTo>
                    <a:pt x="829" y="689"/>
                  </a:lnTo>
                  <a:lnTo>
                    <a:pt x="843" y="652"/>
                  </a:lnTo>
                  <a:lnTo>
                    <a:pt x="857" y="617"/>
                  </a:lnTo>
                  <a:lnTo>
                    <a:pt x="871" y="582"/>
                  </a:lnTo>
                  <a:lnTo>
                    <a:pt x="883" y="549"/>
                  </a:lnTo>
                  <a:lnTo>
                    <a:pt x="715" y="558"/>
                  </a:lnTo>
                  <a:lnTo>
                    <a:pt x="568" y="557"/>
                  </a:lnTo>
                  <a:lnTo>
                    <a:pt x="440" y="548"/>
                  </a:lnTo>
                  <a:lnTo>
                    <a:pt x="331" y="529"/>
                  </a:lnTo>
                  <a:lnTo>
                    <a:pt x="282" y="518"/>
                  </a:lnTo>
                  <a:lnTo>
                    <a:pt x="237" y="505"/>
                  </a:lnTo>
                  <a:lnTo>
                    <a:pt x="198" y="490"/>
                  </a:lnTo>
                  <a:lnTo>
                    <a:pt x="162" y="474"/>
                  </a:lnTo>
                  <a:lnTo>
                    <a:pt x="130" y="457"/>
                  </a:lnTo>
                  <a:lnTo>
                    <a:pt x="103" y="438"/>
                  </a:lnTo>
                  <a:lnTo>
                    <a:pt x="56" y="400"/>
                  </a:lnTo>
                  <a:lnTo>
                    <a:pt x="39" y="378"/>
                  </a:lnTo>
                  <a:lnTo>
                    <a:pt x="25" y="358"/>
                  </a:lnTo>
                  <a:lnTo>
                    <a:pt x="6" y="314"/>
                  </a:lnTo>
                  <a:lnTo>
                    <a:pt x="0" y="270"/>
                  </a:lnTo>
                  <a:lnTo>
                    <a:pt x="2" y="225"/>
                  </a:lnTo>
                  <a:lnTo>
                    <a:pt x="16" y="182"/>
                  </a:lnTo>
                  <a:lnTo>
                    <a:pt x="25" y="162"/>
                  </a:lnTo>
                  <a:lnTo>
                    <a:pt x="38" y="142"/>
                  </a:lnTo>
                  <a:lnTo>
                    <a:pt x="53" y="123"/>
                  </a:lnTo>
                  <a:lnTo>
                    <a:pt x="69" y="104"/>
                  </a:lnTo>
                  <a:lnTo>
                    <a:pt x="88" y="88"/>
                  </a:lnTo>
                  <a:lnTo>
                    <a:pt x="106" y="72"/>
                  </a:lnTo>
                  <a:lnTo>
                    <a:pt x="130" y="55"/>
                  </a:lnTo>
                  <a:lnTo>
                    <a:pt x="157" y="42"/>
                  </a:lnTo>
                  <a:lnTo>
                    <a:pt x="183" y="29"/>
                  </a:lnTo>
                  <a:lnTo>
                    <a:pt x="212" y="19"/>
                  </a:lnTo>
                  <a:lnTo>
                    <a:pt x="270" y="6"/>
                  </a:lnTo>
                  <a:lnTo>
                    <a:pt x="329" y="0"/>
                  </a:lnTo>
                  <a:lnTo>
                    <a:pt x="449" y="10"/>
                  </a:lnTo>
                  <a:lnTo>
                    <a:pt x="506" y="23"/>
                  </a:lnTo>
                  <a:lnTo>
                    <a:pt x="557" y="43"/>
                  </a:lnTo>
                  <a:lnTo>
                    <a:pt x="580" y="56"/>
                  </a:lnTo>
                  <a:lnTo>
                    <a:pt x="602" y="70"/>
                  </a:lnTo>
                  <a:lnTo>
                    <a:pt x="640" y="99"/>
                  </a:lnTo>
                  <a:lnTo>
                    <a:pt x="669" y="133"/>
                  </a:lnTo>
                  <a:lnTo>
                    <a:pt x="686" y="172"/>
                  </a:lnTo>
                  <a:lnTo>
                    <a:pt x="691" y="212"/>
                  </a:lnTo>
                  <a:lnTo>
                    <a:pt x="682" y="257"/>
                  </a:lnTo>
                  <a:lnTo>
                    <a:pt x="671" y="279"/>
                  </a:lnTo>
                  <a:lnTo>
                    <a:pt x="658" y="303"/>
                  </a:lnTo>
                  <a:lnTo>
                    <a:pt x="638" y="326"/>
                  </a:lnTo>
                  <a:lnTo>
                    <a:pt x="615" y="352"/>
                  </a:lnTo>
                  <a:lnTo>
                    <a:pt x="544" y="348"/>
                  </a:lnTo>
                  <a:lnTo>
                    <a:pt x="514" y="318"/>
                  </a:lnTo>
                  <a:lnTo>
                    <a:pt x="509" y="271"/>
                  </a:lnTo>
                  <a:lnTo>
                    <a:pt x="511" y="209"/>
                  </a:lnTo>
                  <a:lnTo>
                    <a:pt x="509" y="190"/>
                  </a:lnTo>
                  <a:lnTo>
                    <a:pt x="500" y="174"/>
                  </a:lnTo>
                  <a:lnTo>
                    <a:pt x="487" y="161"/>
                  </a:lnTo>
                  <a:lnTo>
                    <a:pt x="470" y="149"/>
                  </a:lnTo>
                  <a:lnTo>
                    <a:pt x="450" y="142"/>
                  </a:lnTo>
                  <a:lnTo>
                    <a:pt x="428" y="136"/>
                  </a:lnTo>
                  <a:lnTo>
                    <a:pt x="380" y="134"/>
                  </a:lnTo>
                  <a:lnTo>
                    <a:pt x="333" y="146"/>
                  </a:lnTo>
                  <a:lnTo>
                    <a:pt x="290" y="172"/>
                  </a:lnTo>
                  <a:lnTo>
                    <a:pt x="263" y="214"/>
                  </a:lnTo>
                  <a:lnTo>
                    <a:pt x="252" y="273"/>
                  </a:lnTo>
                  <a:lnTo>
                    <a:pt x="259" y="319"/>
                  </a:lnTo>
                  <a:lnTo>
                    <a:pt x="267" y="339"/>
                  </a:lnTo>
                  <a:lnTo>
                    <a:pt x="279" y="356"/>
                  </a:lnTo>
                  <a:lnTo>
                    <a:pt x="291" y="371"/>
                  </a:lnTo>
                  <a:lnTo>
                    <a:pt x="306" y="384"/>
                  </a:lnTo>
                  <a:lnTo>
                    <a:pt x="325" y="393"/>
                  </a:lnTo>
                  <a:lnTo>
                    <a:pt x="344" y="401"/>
                  </a:lnTo>
                  <a:lnTo>
                    <a:pt x="388" y="413"/>
                  </a:lnTo>
                  <a:lnTo>
                    <a:pt x="438" y="419"/>
                  </a:lnTo>
                  <a:lnTo>
                    <a:pt x="549" y="413"/>
                  </a:lnTo>
                  <a:lnTo>
                    <a:pt x="666" y="390"/>
                  </a:lnTo>
                  <a:lnTo>
                    <a:pt x="724" y="376"/>
                  </a:lnTo>
                  <a:lnTo>
                    <a:pt x="779" y="360"/>
                  </a:lnTo>
                  <a:lnTo>
                    <a:pt x="829" y="344"/>
                  </a:lnTo>
                  <a:lnTo>
                    <a:pt x="875" y="329"/>
                  </a:lnTo>
                  <a:lnTo>
                    <a:pt x="914" y="314"/>
                  </a:lnTo>
                  <a:lnTo>
                    <a:pt x="946" y="302"/>
                  </a:lnTo>
                  <a:lnTo>
                    <a:pt x="958" y="283"/>
                  </a:lnTo>
                  <a:lnTo>
                    <a:pt x="971" y="261"/>
                  </a:lnTo>
                  <a:lnTo>
                    <a:pt x="985" y="241"/>
                  </a:lnTo>
                  <a:lnTo>
                    <a:pt x="1000" y="219"/>
                  </a:lnTo>
                  <a:lnTo>
                    <a:pt x="1014" y="199"/>
                  </a:lnTo>
                  <a:lnTo>
                    <a:pt x="1028" y="177"/>
                  </a:lnTo>
                  <a:lnTo>
                    <a:pt x="1042" y="155"/>
                  </a:lnTo>
                  <a:lnTo>
                    <a:pt x="1057" y="133"/>
                  </a:lnTo>
                  <a:lnTo>
                    <a:pt x="1137" y="68"/>
                  </a:lnTo>
                  <a:lnTo>
                    <a:pt x="1115" y="295"/>
                  </a:lnTo>
                  <a:lnTo>
                    <a:pt x="1057" y="311"/>
                  </a:lnTo>
                  <a:lnTo>
                    <a:pt x="1014" y="321"/>
                  </a:lnTo>
                  <a:lnTo>
                    <a:pt x="990" y="331"/>
                  </a:lnTo>
                  <a:lnTo>
                    <a:pt x="969" y="374"/>
                  </a:lnTo>
                  <a:lnTo>
                    <a:pt x="976" y="368"/>
                  </a:lnTo>
                  <a:lnTo>
                    <a:pt x="995" y="362"/>
                  </a:lnTo>
                  <a:lnTo>
                    <a:pt x="1057" y="354"/>
                  </a:lnTo>
                  <a:lnTo>
                    <a:pt x="1191" y="362"/>
                  </a:lnTo>
                  <a:lnTo>
                    <a:pt x="1057" y="401"/>
                  </a:lnTo>
                  <a:lnTo>
                    <a:pt x="993" y="410"/>
                  </a:lnTo>
                  <a:lnTo>
                    <a:pt x="963" y="416"/>
                  </a:lnTo>
                  <a:lnTo>
                    <a:pt x="972" y="442"/>
                  </a:lnTo>
                  <a:lnTo>
                    <a:pt x="995" y="459"/>
                  </a:lnTo>
                  <a:lnTo>
                    <a:pt x="1025" y="468"/>
                  </a:lnTo>
                  <a:lnTo>
                    <a:pt x="1057" y="469"/>
                  </a:lnTo>
                  <a:lnTo>
                    <a:pt x="1110" y="501"/>
                  </a:lnTo>
                  <a:lnTo>
                    <a:pt x="1057" y="656"/>
                  </a:lnTo>
                  <a:lnTo>
                    <a:pt x="982" y="809"/>
                  </a:lnTo>
                  <a:lnTo>
                    <a:pt x="1057" y="818"/>
                  </a:lnTo>
                  <a:lnTo>
                    <a:pt x="1099" y="831"/>
                  </a:lnTo>
                  <a:lnTo>
                    <a:pt x="1134" y="853"/>
                  </a:lnTo>
                  <a:lnTo>
                    <a:pt x="1163" y="878"/>
                  </a:lnTo>
                  <a:lnTo>
                    <a:pt x="1185" y="910"/>
                  </a:lnTo>
                  <a:lnTo>
                    <a:pt x="1213" y="984"/>
                  </a:lnTo>
                  <a:lnTo>
                    <a:pt x="1217" y="1071"/>
                  </a:lnTo>
                  <a:lnTo>
                    <a:pt x="1212" y="1117"/>
                  </a:lnTo>
                  <a:lnTo>
                    <a:pt x="1201" y="1165"/>
                  </a:lnTo>
                  <a:lnTo>
                    <a:pt x="1187" y="1212"/>
                  </a:lnTo>
                  <a:lnTo>
                    <a:pt x="1168" y="1259"/>
                  </a:lnTo>
                  <a:lnTo>
                    <a:pt x="1157" y="1282"/>
                  </a:lnTo>
                  <a:lnTo>
                    <a:pt x="1146" y="1306"/>
                  </a:lnTo>
                  <a:lnTo>
                    <a:pt x="1133" y="1327"/>
                  </a:lnTo>
                  <a:lnTo>
                    <a:pt x="1119" y="1350"/>
                  </a:lnTo>
                  <a:lnTo>
                    <a:pt x="1105" y="1372"/>
                  </a:lnTo>
                  <a:lnTo>
                    <a:pt x="1091" y="1392"/>
                  </a:lnTo>
                  <a:lnTo>
                    <a:pt x="1073" y="1413"/>
                  </a:lnTo>
                  <a:lnTo>
                    <a:pt x="1057" y="1432"/>
                  </a:lnTo>
                  <a:lnTo>
                    <a:pt x="1039" y="1451"/>
                  </a:lnTo>
                  <a:lnTo>
                    <a:pt x="1018" y="1469"/>
                  </a:lnTo>
                  <a:lnTo>
                    <a:pt x="999" y="1486"/>
                  </a:lnTo>
                  <a:lnTo>
                    <a:pt x="977" y="1504"/>
                  </a:lnTo>
                  <a:lnTo>
                    <a:pt x="955" y="1517"/>
                  </a:lnTo>
                  <a:lnTo>
                    <a:pt x="933" y="1530"/>
                  </a:lnTo>
                  <a:lnTo>
                    <a:pt x="910" y="1541"/>
                  </a:lnTo>
                  <a:lnTo>
                    <a:pt x="886" y="1550"/>
                  </a:lnTo>
                  <a:lnTo>
                    <a:pt x="837" y="1562"/>
                  </a:lnTo>
                  <a:lnTo>
                    <a:pt x="787" y="1567"/>
                  </a:lnTo>
                  <a:lnTo>
                    <a:pt x="735" y="1561"/>
                  </a:lnTo>
                  <a:lnTo>
                    <a:pt x="682" y="1545"/>
                  </a:lnTo>
                  <a:lnTo>
                    <a:pt x="652" y="1530"/>
                  </a:lnTo>
                  <a:lnTo>
                    <a:pt x="627" y="1511"/>
                  </a:lnTo>
                  <a:lnTo>
                    <a:pt x="605" y="1489"/>
                  </a:lnTo>
                  <a:lnTo>
                    <a:pt x="586" y="1463"/>
                  </a:lnTo>
                  <a:lnTo>
                    <a:pt x="563" y="1406"/>
                  </a:lnTo>
                  <a:lnTo>
                    <a:pt x="554" y="1341"/>
                  </a:lnTo>
                  <a:lnTo>
                    <a:pt x="556" y="1273"/>
                  </a:lnTo>
                  <a:lnTo>
                    <a:pt x="563" y="1239"/>
                  </a:lnTo>
                  <a:lnTo>
                    <a:pt x="572" y="1204"/>
                  </a:lnTo>
                  <a:lnTo>
                    <a:pt x="584" y="1171"/>
                  </a:lnTo>
                  <a:lnTo>
                    <a:pt x="597" y="1138"/>
                  </a:lnTo>
                  <a:lnTo>
                    <a:pt x="613" y="1106"/>
                  </a:lnTo>
                  <a:lnTo>
                    <a:pt x="630" y="1077"/>
                  </a:lnTo>
                  <a:lnTo>
                    <a:pt x="643" y="1062"/>
                  </a:lnTo>
                  <a:lnTo>
                    <a:pt x="667" y="1038"/>
                  </a:lnTo>
                  <a:lnTo>
                    <a:pt x="698" y="1009"/>
                  </a:lnTo>
                  <a:lnTo>
                    <a:pt x="715" y="997"/>
                  </a:lnTo>
                  <a:lnTo>
                    <a:pt x="734" y="985"/>
                  </a:lnTo>
                  <a:lnTo>
                    <a:pt x="752" y="974"/>
                  </a:lnTo>
                  <a:lnTo>
                    <a:pt x="769" y="967"/>
                  </a:lnTo>
                  <a:lnTo>
                    <a:pt x="802" y="962"/>
                  </a:lnTo>
                  <a:lnTo>
                    <a:pt x="827" y="976"/>
                  </a:lnTo>
                  <a:lnTo>
                    <a:pt x="841" y="1015"/>
                  </a:lnTo>
                  <a:lnTo>
                    <a:pt x="822" y="1037"/>
                  </a:lnTo>
                  <a:lnTo>
                    <a:pt x="806" y="1057"/>
                  </a:lnTo>
                  <a:lnTo>
                    <a:pt x="790" y="1079"/>
                  </a:lnTo>
                  <a:lnTo>
                    <a:pt x="777" y="1100"/>
                  </a:lnTo>
                  <a:lnTo>
                    <a:pt x="758" y="1150"/>
                  </a:lnTo>
                  <a:lnTo>
                    <a:pt x="746" y="1216"/>
                  </a:lnTo>
                  <a:lnTo>
                    <a:pt x="749" y="1297"/>
                  </a:lnTo>
                  <a:lnTo>
                    <a:pt x="757" y="1324"/>
                  </a:lnTo>
                  <a:lnTo>
                    <a:pt x="771" y="1342"/>
                  </a:lnTo>
                  <a:lnTo>
                    <a:pt x="788" y="1353"/>
                  </a:lnTo>
                  <a:lnTo>
                    <a:pt x="806" y="1356"/>
                  </a:lnTo>
                  <a:lnTo>
                    <a:pt x="853" y="1344"/>
                  </a:lnTo>
                  <a:lnTo>
                    <a:pt x="879" y="1329"/>
                  </a:lnTo>
                  <a:lnTo>
                    <a:pt x="905" y="1309"/>
                  </a:lnTo>
                  <a:lnTo>
                    <a:pt x="932" y="1286"/>
                  </a:lnTo>
                  <a:lnTo>
                    <a:pt x="956" y="1259"/>
                  </a:lnTo>
                  <a:lnTo>
                    <a:pt x="980" y="1229"/>
                  </a:lnTo>
                  <a:lnTo>
                    <a:pt x="1002" y="1197"/>
                  </a:lnTo>
                  <a:lnTo>
                    <a:pt x="1022" y="1164"/>
                  </a:lnTo>
                  <a:lnTo>
                    <a:pt x="1038" y="1128"/>
                  </a:lnTo>
                  <a:lnTo>
                    <a:pt x="1057" y="1014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605" name="Line 45"/>
          <p:cNvSpPr>
            <a:spLocks noChangeShapeType="1"/>
          </p:cNvSpPr>
          <p:nvPr/>
        </p:nvSpPr>
        <p:spPr bwMode="auto">
          <a:xfrm>
            <a:off x="6705600" y="6096000"/>
            <a:ext cx="1981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76200" y="4646613"/>
            <a:ext cx="3962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Draw one more line that divides the fifth flap into two sections.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5" grpId="0" animBg="1"/>
      <p:bldP spid="66596" grpId="0" animBg="1"/>
      <p:bldP spid="66597" grpId="0" animBg="1"/>
      <p:bldP spid="66598" grpId="0" animBg="1"/>
      <p:bldP spid="66599" grpId="0" autoUpdateAnimBg="0"/>
      <p:bldP spid="66605" grpId="0" animBg="1"/>
      <p:bldP spid="4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quadrilateral is a </a:t>
            </a:r>
            <a:r>
              <a:rPr lang="en-US" altLang="en-US" sz="7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KITE</a:t>
            </a:r>
            <a:r>
              <a:rPr lang="en-US" altLang="en-US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n-US" altLang="en-US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if </a:t>
            </a: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 only if it has: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6000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anose="04040403040A02020202" pitchFamily="82" charset="0"/>
              </a:rPr>
              <a:t>two pairs</a:t>
            </a: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of congruent consecutive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20" name="Line 20"/>
          <p:cNvSpPr>
            <a:spLocks noChangeShapeType="1"/>
          </p:cNvSpPr>
          <p:nvPr/>
        </p:nvSpPr>
        <p:spPr bwMode="auto">
          <a:xfrm flipH="1">
            <a:off x="4613792" y="1523999"/>
            <a:ext cx="34408" cy="3200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3505200" y="2438399"/>
            <a:ext cx="2214500" cy="30821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14" name="Group 3"/>
          <p:cNvGrpSpPr>
            <a:grpSpLocks/>
          </p:cNvGrpSpPr>
          <p:nvPr/>
        </p:nvGrpSpPr>
        <p:grpSpPr bwMode="auto">
          <a:xfrm>
            <a:off x="3352800" y="1447800"/>
            <a:ext cx="2514600" cy="3352800"/>
            <a:chOff x="2064" y="1488"/>
            <a:chExt cx="1362" cy="1968"/>
          </a:xfrm>
        </p:grpSpPr>
        <p:sp>
          <p:nvSpPr>
            <p:cNvPr id="38920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64" y="1488"/>
              <a:ext cx="1362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1" name="Line 5"/>
            <p:cNvSpPr>
              <a:spLocks noChangeShapeType="1"/>
            </p:cNvSpPr>
            <p:nvPr/>
          </p:nvSpPr>
          <p:spPr bwMode="auto">
            <a:xfrm flipH="1">
              <a:off x="2155" y="1525"/>
              <a:ext cx="613" cy="543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Line 6"/>
            <p:cNvSpPr>
              <a:spLocks noChangeShapeType="1"/>
            </p:cNvSpPr>
            <p:nvPr/>
          </p:nvSpPr>
          <p:spPr bwMode="auto">
            <a:xfrm>
              <a:off x="2768" y="1525"/>
              <a:ext cx="592" cy="564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Line 7"/>
            <p:cNvSpPr>
              <a:spLocks noChangeShapeType="1"/>
            </p:cNvSpPr>
            <p:nvPr/>
          </p:nvSpPr>
          <p:spPr bwMode="auto">
            <a:xfrm>
              <a:off x="2155" y="2068"/>
              <a:ext cx="585" cy="1338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Line 8"/>
            <p:cNvSpPr>
              <a:spLocks noChangeShapeType="1"/>
            </p:cNvSpPr>
            <p:nvPr/>
          </p:nvSpPr>
          <p:spPr bwMode="auto">
            <a:xfrm flipH="1">
              <a:off x="2740" y="2089"/>
              <a:ext cx="620" cy="1317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Line 9"/>
            <p:cNvSpPr>
              <a:spLocks noChangeShapeType="1"/>
            </p:cNvSpPr>
            <p:nvPr/>
          </p:nvSpPr>
          <p:spPr bwMode="auto">
            <a:xfrm>
              <a:off x="2448" y="1712"/>
              <a:ext cx="111" cy="10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Line 10"/>
            <p:cNvSpPr>
              <a:spLocks noChangeShapeType="1"/>
            </p:cNvSpPr>
            <p:nvPr/>
          </p:nvSpPr>
          <p:spPr bwMode="auto">
            <a:xfrm flipH="1">
              <a:off x="3026" y="1741"/>
              <a:ext cx="104" cy="11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11"/>
            <p:cNvSpPr>
              <a:spLocks noChangeShapeType="1"/>
            </p:cNvSpPr>
            <p:nvPr/>
          </p:nvSpPr>
          <p:spPr bwMode="auto">
            <a:xfrm flipH="1">
              <a:off x="2343" y="2577"/>
              <a:ext cx="111" cy="7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Line 12"/>
            <p:cNvSpPr>
              <a:spLocks noChangeShapeType="1"/>
            </p:cNvSpPr>
            <p:nvPr/>
          </p:nvSpPr>
          <p:spPr bwMode="auto">
            <a:xfrm flipH="1">
              <a:off x="2394" y="2663"/>
              <a:ext cx="111" cy="7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Line 13"/>
            <p:cNvSpPr>
              <a:spLocks noChangeShapeType="1"/>
            </p:cNvSpPr>
            <p:nvPr/>
          </p:nvSpPr>
          <p:spPr bwMode="auto">
            <a:xfrm>
              <a:off x="3026" y="2643"/>
              <a:ext cx="111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0" name="Line 14"/>
            <p:cNvSpPr>
              <a:spLocks noChangeShapeType="1"/>
            </p:cNvSpPr>
            <p:nvPr/>
          </p:nvSpPr>
          <p:spPr bwMode="auto">
            <a:xfrm>
              <a:off x="3054" y="2556"/>
              <a:ext cx="118" cy="9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1" name="Oval 15"/>
            <p:cNvSpPr>
              <a:spLocks noChangeArrowheads="1"/>
            </p:cNvSpPr>
            <p:nvPr/>
          </p:nvSpPr>
          <p:spPr bwMode="auto">
            <a:xfrm>
              <a:off x="3346" y="2069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2" name="Oval 16"/>
            <p:cNvSpPr>
              <a:spLocks noChangeArrowheads="1"/>
            </p:cNvSpPr>
            <p:nvPr/>
          </p:nvSpPr>
          <p:spPr bwMode="auto">
            <a:xfrm>
              <a:off x="2754" y="1511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3" name="Oval 17"/>
            <p:cNvSpPr>
              <a:spLocks noChangeArrowheads="1"/>
            </p:cNvSpPr>
            <p:nvPr/>
          </p:nvSpPr>
          <p:spPr bwMode="auto">
            <a:xfrm>
              <a:off x="2141" y="2054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4" name="Oval 18"/>
            <p:cNvSpPr>
              <a:spLocks noChangeArrowheads="1"/>
            </p:cNvSpPr>
            <p:nvPr/>
          </p:nvSpPr>
          <p:spPr bwMode="auto">
            <a:xfrm>
              <a:off x="2726" y="3392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228600" y="51054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Diagonals are perpendicular</a:t>
            </a:r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4648200" y="2209800"/>
            <a:ext cx="228600" cy="2286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9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0" grpId="0" animBg="1"/>
      <p:bldP spid="76821" grpId="0" animBg="1"/>
      <p:bldP spid="76819" grpId="0"/>
      <p:bldP spid="7682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12" name="Line 20"/>
          <p:cNvSpPr>
            <a:spLocks noChangeShapeType="1"/>
          </p:cNvSpPr>
          <p:nvPr/>
        </p:nvSpPr>
        <p:spPr bwMode="auto">
          <a:xfrm flipH="1">
            <a:off x="4604562" y="1524000"/>
            <a:ext cx="43638" cy="3167566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3505199" y="2438400"/>
            <a:ext cx="2240347" cy="3329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3352800" y="1447800"/>
            <a:ext cx="2514600" cy="3352800"/>
            <a:chOff x="2064" y="1488"/>
            <a:chExt cx="1362" cy="1968"/>
          </a:xfrm>
        </p:grpSpPr>
        <p:sp>
          <p:nvSpPr>
            <p:cNvPr id="3994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64" y="1488"/>
              <a:ext cx="1362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Line 5"/>
            <p:cNvSpPr>
              <a:spLocks noChangeShapeType="1"/>
            </p:cNvSpPr>
            <p:nvPr/>
          </p:nvSpPr>
          <p:spPr bwMode="auto">
            <a:xfrm flipH="1">
              <a:off x="2155" y="1525"/>
              <a:ext cx="613" cy="543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6"/>
            <p:cNvSpPr>
              <a:spLocks noChangeShapeType="1"/>
            </p:cNvSpPr>
            <p:nvPr/>
          </p:nvSpPr>
          <p:spPr bwMode="auto">
            <a:xfrm>
              <a:off x="2768" y="1525"/>
              <a:ext cx="592" cy="564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Line 7"/>
            <p:cNvSpPr>
              <a:spLocks noChangeShapeType="1"/>
            </p:cNvSpPr>
            <p:nvPr/>
          </p:nvSpPr>
          <p:spPr bwMode="auto">
            <a:xfrm>
              <a:off x="2155" y="2068"/>
              <a:ext cx="585" cy="1338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8"/>
            <p:cNvSpPr>
              <a:spLocks noChangeShapeType="1"/>
            </p:cNvSpPr>
            <p:nvPr/>
          </p:nvSpPr>
          <p:spPr bwMode="auto">
            <a:xfrm flipH="1">
              <a:off x="2740" y="2089"/>
              <a:ext cx="620" cy="1317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Line 9"/>
            <p:cNvSpPr>
              <a:spLocks noChangeShapeType="1"/>
            </p:cNvSpPr>
            <p:nvPr/>
          </p:nvSpPr>
          <p:spPr bwMode="auto">
            <a:xfrm>
              <a:off x="2406" y="1741"/>
              <a:ext cx="111" cy="10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Line 10"/>
            <p:cNvSpPr>
              <a:spLocks noChangeShapeType="1"/>
            </p:cNvSpPr>
            <p:nvPr/>
          </p:nvSpPr>
          <p:spPr bwMode="auto">
            <a:xfrm flipH="1">
              <a:off x="3026" y="1741"/>
              <a:ext cx="104" cy="11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Line 11"/>
            <p:cNvSpPr>
              <a:spLocks noChangeShapeType="1"/>
            </p:cNvSpPr>
            <p:nvPr/>
          </p:nvSpPr>
          <p:spPr bwMode="auto">
            <a:xfrm flipH="1">
              <a:off x="2343" y="2577"/>
              <a:ext cx="111" cy="7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12"/>
            <p:cNvSpPr>
              <a:spLocks noChangeShapeType="1"/>
            </p:cNvSpPr>
            <p:nvPr/>
          </p:nvSpPr>
          <p:spPr bwMode="auto">
            <a:xfrm flipH="1">
              <a:off x="2371" y="2612"/>
              <a:ext cx="111" cy="7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Line 13"/>
            <p:cNvSpPr>
              <a:spLocks noChangeShapeType="1"/>
            </p:cNvSpPr>
            <p:nvPr/>
          </p:nvSpPr>
          <p:spPr bwMode="auto">
            <a:xfrm>
              <a:off x="3040" y="2612"/>
              <a:ext cx="111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14"/>
            <p:cNvSpPr>
              <a:spLocks noChangeShapeType="1"/>
            </p:cNvSpPr>
            <p:nvPr/>
          </p:nvSpPr>
          <p:spPr bwMode="auto">
            <a:xfrm>
              <a:off x="3054" y="2556"/>
              <a:ext cx="118" cy="9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Oval 15"/>
            <p:cNvSpPr>
              <a:spLocks noChangeArrowheads="1"/>
            </p:cNvSpPr>
            <p:nvPr/>
          </p:nvSpPr>
          <p:spPr bwMode="auto">
            <a:xfrm>
              <a:off x="3346" y="2075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57" name="Oval 16"/>
            <p:cNvSpPr>
              <a:spLocks noChangeArrowheads="1"/>
            </p:cNvSpPr>
            <p:nvPr/>
          </p:nvSpPr>
          <p:spPr bwMode="auto">
            <a:xfrm>
              <a:off x="2754" y="1511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58" name="Oval 17"/>
            <p:cNvSpPr>
              <a:spLocks noChangeArrowheads="1"/>
            </p:cNvSpPr>
            <p:nvPr/>
          </p:nvSpPr>
          <p:spPr bwMode="auto">
            <a:xfrm>
              <a:off x="2141" y="2054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59" name="Oval 18"/>
            <p:cNvSpPr>
              <a:spLocks noChangeArrowheads="1"/>
            </p:cNvSpPr>
            <p:nvPr/>
          </p:nvSpPr>
          <p:spPr bwMode="auto">
            <a:xfrm>
              <a:off x="2726" y="3392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228600" y="51054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Short diagonal is bisected</a:t>
            </a:r>
          </a:p>
        </p:txBody>
      </p:sp>
      <p:sp>
        <p:nvSpPr>
          <p:cNvPr id="39942" name="Line 23"/>
          <p:cNvSpPr>
            <a:spLocks noChangeShapeType="1"/>
          </p:cNvSpPr>
          <p:nvPr/>
        </p:nvSpPr>
        <p:spPr bwMode="auto">
          <a:xfrm>
            <a:off x="4191000" y="2286000"/>
            <a:ext cx="0" cy="30480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24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3" grpId="0" animBg="1"/>
      <p:bldP spid="85011" grpId="0"/>
      <p:bldP spid="39942" grpId="0" animBg="1"/>
      <p:bldP spid="3994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c 20"/>
          <p:cNvSpPr>
            <a:spLocks/>
          </p:cNvSpPr>
          <p:nvPr/>
        </p:nvSpPr>
        <p:spPr bwMode="auto">
          <a:xfrm rot="15590379" flipH="1">
            <a:off x="5032121" y="2278103"/>
            <a:ext cx="990601" cy="513259"/>
          </a:xfrm>
          <a:custGeom>
            <a:avLst/>
            <a:gdLst>
              <a:gd name="T0" fmla="*/ 0 w 27215"/>
              <a:gd name="T1" fmla="*/ 127762 h 21600"/>
              <a:gd name="T2" fmla="*/ 479425 w 27215"/>
              <a:gd name="T3" fmla="*/ 145006 h 21600"/>
              <a:gd name="T4" fmla="*/ 233080 w 27215"/>
              <a:gd name="T5" fmla="*/ 609600 h 21600"/>
              <a:gd name="T6" fmla="*/ 0 60000 65536"/>
              <a:gd name="T7" fmla="*/ 0 60000 65536"/>
              <a:gd name="T8" fmla="*/ 0 60000 65536"/>
              <a:gd name="T9" fmla="*/ 0 w 27215"/>
              <a:gd name="T10" fmla="*/ 0 h 21600"/>
              <a:gd name="T11" fmla="*/ 27215 w 272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15" h="21600" fill="none" extrusionOk="0">
                <a:moveTo>
                  <a:pt x="-1" y="4526"/>
                </a:moveTo>
                <a:cubicBezTo>
                  <a:pt x="3786" y="1592"/>
                  <a:pt x="8440" y="-1"/>
                  <a:pt x="13231" y="0"/>
                </a:cubicBezTo>
                <a:cubicBezTo>
                  <a:pt x="18354" y="0"/>
                  <a:pt x="23310" y="1820"/>
                  <a:pt x="27215" y="5137"/>
                </a:cubicBezTo>
              </a:path>
              <a:path w="27215" h="21600" stroke="0" extrusionOk="0">
                <a:moveTo>
                  <a:pt x="-1" y="4526"/>
                </a:moveTo>
                <a:cubicBezTo>
                  <a:pt x="3786" y="1592"/>
                  <a:pt x="8440" y="-1"/>
                  <a:pt x="13231" y="0"/>
                </a:cubicBezTo>
                <a:cubicBezTo>
                  <a:pt x="18354" y="0"/>
                  <a:pt x="23310" y="1820"/>
                  <a:pt x="27215" y="5137"/>
                </a:cubicBezTo>
                <a:lnTo>
                  <a:pt x="13231" y="21600"/>
                </a:lnTo>
                <a:close/>
              </a:path>
            </a:pathLst>
          </a:custGeom>
          <a:solidFill>
            <a:schemeClr val="accent6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4" name="Arc 20"/>
          <p:cNvSpPr>
            <a:spLocks/>
          </p:cNvSpPr>
          <p:nvPr/>
        </p:nvSpPr>
        <p:spPr bwMode="auto">
          <a:xfrm rot="5899544">
            <a:off x="3259345" y="2264129"/>
            <a:ext cx="990601" cy="513259"/>
          </a:xfrm>
          <a:custGeom>
            <a:avLst/>
            <a:gdLst>
              <a:gd name="T0" fmla="*/ 0 w 27215"/>
              <a:gd name="T1" fmla="*/ 127762 h 21600"/>
              <a:gd name="T2" fmla="*/ 479425 w 27215"/>
              <a:gd name="T3" fmla="*/ 145006 h 21600"/>
              <a:gd name="T4" fmla="*/ 233080 w 27215"/>
              <a:gd name="T5" fmla="*/ 609600 h 21600"/>
              <a:gd name="T6" fmla="*/ 0 60000 65536"/>
              <a:gd name="T7" fmla="*/ 0 60000 65536"/>
              <a:gd name="T8" fmla="*/ 0 60000 65536"/>
              <a:gd name="T9" fmla="*/ 0 w 27215"/>
              <a:gd name="T10" fmla="*/ 0 h 21600"/>
              <a:gd name="T11" fmla="*/ 27215 w 272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15" h="21600" fill="none" extrusionOk="0">
                <a:moveTo>
                  <a:pt x="-1" y="4526"/>
                </a:moveTo>
                <a:cubicBezTo>
                  <a:pt x="3786" y="1592"/>
                  <a:pt x="8440" y="-1"/>
                  <a:pt x="13231" y="0"/>
                </a:cubicBezTo>
                <a:cubicBezTo>
                  <a:pt x="18354" y="0"/>
                  <a:pt x="23310" y="1820"/>
                  <a:pt x="27215" y="5137"/>
                </a:cubicBezTo>
              </a:path>
              <a:path w="27215" h="21600" stroke="0" extrusionOk="0">
                <a:moveTo>
                  <a:pt x="-1" y="4526"/>
                </a:moveTo>
                <a:cubicBezTo>
                  <a:pt x="3786" y="1592"/>
                  <a:pt x="8440" y="-1"/>
                  <a:pt x="13231" y="0"/>
                </a:cubicBezTo>
                <a:cubicBezTo>
                  <a:pt x="18354" y="0"/>
                  <a:pt x="23310" y="1820"/>
                  <a:pt x="27215" y="5137"/>
                </a:cubicBezTo>
                <a:lnTo>
                  <a:pt x="13231" y="21600"/>
                </a:lnTo>
                <a:close/>
              </a:path>
            </a:pathLst>
          </a:custGeom>
          <a:solidFill>
            <a:schemeClr val="accent6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62" name="Group 3"/>
          <p:cNvGrpSpPr>
            <a:grpSpLocks/>
          </p:cNvGrpSpPr>
          <p:nvPr/>
        </p:nvGrpSpPr>
        <p:grpSpPr bwMode="auto">
          <a:xfrm>
            <a:off x="3352800" y="1447800"/>
            <a:ext cx="2514600" cy="3352800"/>
            <a:chOff x="2064" y="1488"/>
            <a:chExt cx="1362" cy="1968"/>
          </a:xfrm>
        </p:grpSpPr>
        <p:sp>
          <p:nvSpPr>
            <p:cNvPr id="40967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64" y="1488"/>
              <a:ext cx="1362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Line 5"/>
            <p:cNvSpPr>
              <a:spLocks noChangeShapeType="1"/>
            </p:cNvSpPr>
            <p:nvPr/>
          </p:nvSpPr>
          <p:spPr bwMode="auto">
            <a:xfrm flipH="1">
              <a:off x="2155" y="1525"/>
              <a:ext cx="613" cy="543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Line 6"/>
            <p:cNvSpPr>
              <a:spLocks noChangeShapeType="1"/>
            </p:cNvSpPr>
            <p:nvPr/>
          </p:nvSpPr>
          <p:spPr bwMode="auto">
            <a:xfrm>
              <a:off x="2768" y="1525"/>
              <a:ext cx="592" cy="564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Line 7"/>
            <p:cNvSpPr>
              <a:spLocks noChangeShapeType="1"/>
            </p:cNvSpPr>
            <p:nvPr/>
          </p:nvSpPr>
          <p:spPr bwMode="auto">
            <a:xfrm>
              <a:off x="2155" y="2068"/>
              <a:ext cx="585" cy="1338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8"/>
            <p:cNvSpPr>
              <a:spLocks noChangeShapeType="1"/>
            </p:cNvSpPr>
            <p:nvPr/>
          </p:nvSpPr>
          <p:spPr bwMode="auto">
            <a:xfrm flipH="1">
              <a:off x="2740" y="2089"/>
              <a:ext cx="620" cy="1317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9"/>
            <p:cNvSpPr>
              <a:spLocks noChangeShapeType="1"/>
            </p:cNvSpPr>
            <p:nvPr/>
          </p:nvSpPr>
          <p:spPr bwMode="auto">
            <a:xfrm>
              <a:off x="2406" y="1741"/>
              <a:ext cx="111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0"/>
            <p:cNvSpPr>
              <a:spLocks noChangeShapeType="1"/>
            </p:cNvSpPr>
            <p:nvPr/>
          </p:nvSpPr>
          <p:spPr bwMode="auto">
            <a:xfrm flipH="1">
              <a:off x="3026" y="1741"/>
              <a:ext cx="104" cy="11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1"/>
            <p:cNvSpPr>
              <a:spLocks noChangeShapeType="1"/>
            </p:cNvSpPr>
            <p:nvPr/>
          </p:nvSpPr>
          <p:spPr bwMode="auto">
            <a:xfrm flipH="1">
              <a:off x="2343" y="2577"/>
              <a:ext cx="111" cy="7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2"/>
            <p:cNvSpPr>
              <a:spLocks noChangeShapeType="1"/>
            </p:cNvSpPr>
            <p:nvPr/>
          </p:nvSpPr>
          <p:spPr bwMode="auto">
            <a:xfrm flipH="1">
              <a:off x="2371" y="2612"/>
              <a:ext cx="111" cy="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13"/>
            <p:cNvSpPr>
              <a:spLocks noChangeShapeType="1"/>
            </p:cNvSpPr>
            <p:nvPr/>
          </p:nvSpPr>
          <p:spPr bwMode="auto">
            <a:xfrm>
              <a:off x="3040" y="2612"/>
              <a:ext cx="111" cy="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Line 14"/>
            <p:cNvSpPr>
              <a:spLocks noChangeShapeType="1"/>
            </p:cNvSpPr>
            <p:nvPr/>
          </p:nvSpPr>
          <p:spPr bwMode="auto">
            <a:xfrm>
              <a:off x="3054" y="2556"/>
              <a:ext cx="118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Oval 15"/>
            <p:cNvSpPr>
              <a:spLocks noChangeArrowheads="1"/>
            </p:cNvSpPr>
            <p:nvPr/>
          </p:nvSpPr>
          <p:spPr bwMode="auto">
            <a:xfrm>
              <a:off x="3346" y="2075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9" name="Oval 16"/>
            <p:cNvSpPr>
              <a:spLocks noChangeArrowheads="1"/>
            </p:cNvSpPr>
            <p:nvPr/>
          </p:nvSpPr>
          <p:spPr bwMode="auto">
            <a:xfrm>
              <a:off x="2754" y="1511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0" name="Oval 17"/>
            <p:cNvSpPr>
              <a:spLocks noChangeArrowheads="1"/>
            </p:cNvSpPr>
            <p:nvPr/>
          </p:nvSpPr>
          <p:spPr bwMode="auto">
            <a:xfrm>
              <a:off x="2141" y="2054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1" name="Oval 18"/>
            <p:cNvSpPr>
              <a:spLocks noChangeArrowheads="1"/>
            </p:cNvSpPr>
            <p:nvPr/>
          </p:nvSpPr>
          <p:spPr bwMode="auto">
            <a:xfrm>
              <a:off x="2726" y="3392"/>
              <a:ext cx="35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228600" y="4800600"/>
            <a:ext cx="8763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 pair of opposite angles </a:t>
            </a:r>
          </a:p>
          <a:p>
            <a:pPr eaLnBrk="1" hangingPunct="1"/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congruent (not both)</a:t>
            </a:r>
          </a:p>
        </p:txBody>
      </p:sp>
      <p:sp>
        <p:nvSpPr>
          <p:cNvPr id="40966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7844" grpId="0" animBg="1"/>
      <p:bldP spid="7784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8" name="Line 20"/>
          <p:cNvSpPr>
            <a:spLocks noChangeShapeType="1"/>
          </p:cNvSpPr>
          <p:nvPr/>
        </p:nvSpPr>
        <p:spPr bwMode="auto">
          <a:xfrm flipH="1">
            <a:off x="4584078" y="1524000"/>
            <a:ext cx="64122" cy="35627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1" name="Arc 23"/>
          <p:cNvSpPr>
            <a:spLocks/>
          </p:cNvSpPr>
          <p:nvPr/>
        </p:nvSpPr>
        <p:spPr bwMode="auto">
          <a:xfrm rot="12481421" flipV="1">
            <a:off x="4168034" y="4175760"/>
            <a:ext cx="561486" cy="442688"/>
          </a:xfrm>
          <a:custGeom>
            <a:avLst/>
            <a:gdLst>
              <a:gd name="T0" fmla="*/ 212340 w 21586"/>
              <a:gd name="T1" fmla="*/ 0 h 20249"/>
              <a:gd name="T2" fmla="*/ 609600 w 21586"/>
              <a:gd name="T3" fmla="*/ 274898 h 20249"/>
              <a:gd name="T4" fmla="*/ 0 w 21586"/>
              <a:gd name="T5" fmla="*/ 285750 h 20249"/>
              <a:gd name="T6" fmla="*/ 0 60000 65536"/>
              <a:gd name="T7" fmla="*/ 0 60000 65536"/>
              <a:gd name="T8" fmla="*/ 0 60000 65536"/>
              <a:gd name="T9" fmla="*/ 0 w 21586"/>
              <a:gd name="T10" fmla="*/ 0 h 20249"/>
              <a:gd name="T11" fmla="*/ 21586 w 21586"/>
              <a:gd name="T12" fmla="*/ 20249 h 20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6" h="20249" fill="none" extrusionOk="0">
                <a:moveTo>
                  <a:pt x="7519" y="-1"/>
                </a:moveTo>
                <a:cubicBezTo>
                  <a:pt x="15720" y="3045"/>
                  <a:pt x="21274" y="10737"/>
                  <a:pt x="21586" y="19479"/>
                </a:cubicBezTo>
              </a:path>
              <a:path w="21586" h="20249" stroke="0" extrusionOk="0">
                <a:moveTo>
                  <a:pt x="7519" y="-1"/>
                </a:moveTo>
                <a:cubicBezTo>
                  <a:pt x="15720" y="3045"/>
                  <a:pt x="21274" y="10737"/>
                  <a:pt x="21586" y="19479"/>
                </a:cubicBezTo>
                <a:lnTo>
                  <a:pt x="0" y="20249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Arc 24"/>
          <p:cNvSpPr>
            <a:spLocks/>
          </p:cNvSpPr>
          <p:nvPr/>
        </p:nvSpPr>
        <p:spPr bwMode="auto">
          <a:xfrm>
            <a:off x="4572000" y="4228093"/>
            <a:ext cx="457200" cy="343907"/>
          </a:xfrm>
          <a:custGeom>
            <a:avLst/>
            <a:gdLst>
              <a:gd name="T0" fmla="*/ 0 w 26677"/>
              <a:gd name="T1" fmla="*/ 6417 h 28136"/>
              <a:gd name="T2" fmla="*/ 361964 w 26677"/>
              <a:gd name="T3" fmla="*/ 298450 h 28136"/>
              <a:gd name="T4" fmla="*/ 71603 w 26677"/>
              <a:gd name="T5" fmla="*/ 229120 h 28136"/>
              <a:gd name="T6" fmla="*/ 0 60000 65536"/>
              <a:gd name="T7" fmla="*/ 0 60000 65536"/>
              <a:gd name="T8" fmla="*/ 0 60000 65536"/>
              <a:gd name="T9" fmla="*/ 0 w 26677"/>
              <a:gd name="T10" fmla="*/ 0 h 28136"/>
              <a:gd name="T11" fmla="*/ 26677 w 26677"/>
              <a:gd name="T12" fmla="*/ 28136 h 28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77" h="28136" fill="none" extrusionOk="0">
                <a:moveTo>
                  <a:pt x="0" y="605"/>
                </a:moveTo>
                <a:cubicBezTo>
                  <a:pt x="1662" y="203"/>
                  <a:pt x="3366" y="-1"/>
                  <a:pt x="5077" y="0"/>
                </a:cubicBezTo>
                <a:cubicBezTo>
                  <a:pt x="17006" y="0"/>
                  <a:pt x="26677" y="9670"/>
                  <a:pt x="26677" y="21600"/>
                </a:cubicBezTo>
                <a:cubicBezTo>
                  <a:pt x="26677" y="23817"/>
                  <a:pt x="26335" y="26022"/>
                  <a:pt x="25664" y="28135"/>
                </a:cubicBezTo>
              </a:path>
              <a:path w="26677" h="28136" stroke="0" extrusionOk="0">
                <a:moveTo>
                  <a:pt x="0" y="605"/>
                </a:moveTo>
                <a:cubicBezTo>
                  <a:pt x="1662" y="203"/>
                  <a:pt x="3366" y="-1"/>
                  <a:pt x="5077" y="0"/>
                </a:cubicBezTo>
                <a:cubicBezTo>
                  <a:pt x="17006" y="0"/>
                  <a:pt x="26677" y="9670"/>
                  <a:pt x="26677" y="21600"/>
                </a:cubicBezTo>
                <a:cubicBezTo>
                  <a:pt x="26677" y="23817"/>
                  <a:pt x="26335" y="26022"/>
                  <a:pt x="25664" y="28135"/>
                </a:cubicBezTo>
                <a:lnTo>
                  <a:pt x="5077" y="2160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Arc 28"/>
          <p:cNvSpPr>
            <a:spLocks/>
          </p:cNvSpPr>
          <p:nvPr/>
        </p:nvSpPr>
        <p:spPr bwMode="auto">
          <a:xfrm rot="11815650" flipH="1">
            <a:off x="4678363" y="1735138"/>
            <a:ext cx="506412" cy="381000"/>
          </a:xfrm>
          <a:custGeom>
            <a:avLst/>
            <a:gdLst>
              <a:gd name="T0" fmla="*/ 0 w 28672"/>
              <a:gd name="T1" fmla="*/ 20990 h 21600"/>
              <a:gd name="T2" fmla="*/ 506412 w 28672"/>
              <a:gd name="T3" fmla="*/ 381000 h 21600"/>
              <a:gd name="T4" fmla="*/ 124907 w 28672"/>
              <a:gd name="T5" fmla="*/ 381000 h 21600"/>
              <a:gd name="T6" fmla="*/ 0 60000 65536"/>
              <a:gd name="T7" fmla="*/ 0 60000 65536"/>
              <a:gd name="T8" fmla="*/ 0 60000 65536"/>
              <a:gd name="T9" fmla="*/ 0 w 28672"/>
              <a:gd name="T10" fmla="*/ 0 h 21600"/>
              <a:gd name="T11" fmla="*/ 28672 w 2867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72" h="21600" fill="none" extrusionOk="0">
                <a:moveTo>
                  <a:pt x="0" y="1190"/>
                </a:moveTo>
                <a:cubicBezTo>
                  <a:pt x="2274" y="402"/>
                  <a:pt x="4664" y="-1"/>
                  <a:pt x="7072" y="0"/>
                </a:cubicBezTo>
                <a:cubicBezTo>
                  <a:pt x="19001" y="0"/>
                  <a:pt x="28672" y="9670"/>
                  <a:pt x="28672" y="21600"/>
                </a:cubicBezTo>
              </a:path>
              <a:path w="28672" h="21600" stroke="0" extrusionOk="0">
                <a:moveTo>
                  <a:pt x="0" y="1190"/>
                </a:moveTo>
                <a:cubicBezTo>
                  <a:pt x="2274" y="402"/>
                  <a:pt x="4664" y="-1"/>
                  <a:pt x="7072" y="0"/>
                </a:cubicBezTo>
                <a:cubicBezTo>
                  <a:pt x="19001" y="0"/>
                  <a:pt x="28672" y="9670"/>
                  <a:pt x="28672" y="21600"/>
                </a:cubicBezTo>
                <a:lnTo>
                  <a:pt x="7072" y="21600"/>
                </a:lnTo>
                <a:close/>
              </a:path>
            </a:pathLst>
          </a:cu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Arc 27"/>
          <p:cNvSpPr>
            <a:spLocks/>
          </p:cNvSpPr>
          <p:nvPr/>
        </p:nvSpPr>
        <p:spPr bwMode="auto">
          <a:xfrm rot="-10416950">
            <a:off x="4089400" y="1676400"/>
            <a:ext cx="558800" cy="457200"/>
          </a:xfrm>
          <a:custGeom>
            <a:avLst/>
            <a:gdLst>
              <a:gd name="T0" fmla="*/ 0 w 31683"/>
              <a:gd name="T1" fmla="*/ 77957 h 21600"/>
              <a:gd name="T2" fmla="*/ 558800 w 31683"/>
              <a:gd name="T3" fmla="*/ 265917 h 21600"/>
              <a:gd name="T4" fmla="*/ 212775 w 31683"/>
              <a:gd name="T5" fmla="*/ 457200 h 21600"/>
              <a:gd name="T6" fmla="*/ 0 60000 65536"/>
              <a:gd name="T7" fmla="*/ 0 60000 65536"/>
              <a:gd name="T8" fmla="*/ 0 60000 65536"/>
              <a:gd name="T9" fmla="*/ 0 w 31683"/>
              <a:gd name="T10" fmla="*/ 0 h 21600"/>
              <a:gd name="T11" fmla="*/ 31683 w 3168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683" h="21600" fill="none" extrusionOk="0">
                <a:moveTo>
                  <a:pt x="-1" y="3682"/>
                </a:moveTo>
                <a:cubicBezTo>
                  <a:pt x="3565" y="1282"/>
                  <a:pt x="7765" y="-1"/>
                  <a:pt x="12064" y="0"/>
                </a:cubicBezTo>
                <a:cubicBezTo>
                  <a:pt x="20494" y="0"/>
                  <a:pt x="28155" y="4905"/>
                  <a:pt x="31682" y="12563"/>
                </a:cubicBezTo>
              </a:path>
              <a:path w="31683" h="21600" stroke="0" extrusionOk="0">
                <a:moveTo>
                  <a:pt x="-1" y="3682"/>
                </a:moveTo>
                <a:cubicBezTo>
                  <a:pt x="3565" y="1282"/>
                  <a:pt x="7765" y="-1"/>
                  <a:pt x="12064" y="0"/>
                </a:cubicBezTo>
                <a:cubicBezTo>
                  <a:pt x="20494" y="0"/>
                  <a:pt x="28155" y="4905"/>
                  <a:pt x="31682" y="12563"/>
                </a:cubicBezTo>
                <a:lnTo>
                  <a:pt x="12064" y="21600"/>
                </a:lnTo>
                <a:close/>
              </a:path>
            </a:pathLst>
          </a:cu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86" name="Group 3"/>
          <p:cNvGrpSpPr>
            <a:grpSpLocks/>
          </p:cNvGrpSpPr>
          <p:nvPr/>
        </p:nvGrpSpPr>
        <p:grpSpPr bwMode="auto">
          <a:xfrm>
            <a:off x="2362200" y="1417444"/>
            <a:ext cx="4495800" cy="3764156"/>
            <a:chOff x="2064" y="1472"/>
            <a:chExt cx="1362" cy="1984"/>
          </a:xfrm>
        </p:grpSpPr>
        <p:sp>
          <p:nvSpPr>
            <p:cNvPr id="42000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64" y="1488"/>
              <a:ext cx="1362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5"/>
            <p:cNvSpPr>
              <a:spLocks noChangeShapeType="1"/>
            </p:cNvSpPr>
            <p:nvPr/>
          </p:nvSpPr>
          <p:spPr bwMode="auto">
            <a:xfrm flipH="1">
              <a:off x="2155" y="1525"/>
              <a:ext cx="613" cy="543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6"/>
            <p:cNvSpPr>
              <a:spLocks noChangeShapeType="1"/>
            </p:cNvSpPr>
            <p:nvPr/>
          </p:nvSpPr>
          <p:spPr bwMode="auto">
            <a:xfrm>
              <a:off x="2768" y="1525"/>
              <a:ext cx="592" cy="564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7"/>
            <p:cNvSpPr>
              <a:spLocks noChangeShapeType="1"/>
            </p:cNvSpPr>
            <p:nvPr/>
          </p:nvSpPr>
          <p:spPr bwMode="auto">
            <a:xfrm>
              <a:off x="2155" y="2068"/>
              <a:ext cx="585" cy="1338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8"/>
            <p:cNvSpPr>
              <a:spLocks noChangeShapeType="1"/>
            </p:cNvSpPr>
            <p:nvPr/>
          </p:nvSpPr>
          <p:spPr bwMode="auto">
            <a:xfrm flipH="1">
              <a:off x="2740" y="2089"/>
              <a:ext cx="620" cy="1317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9"/>
            <p:cNvSpPr>
              <a:spLocks noChangeShapeType="1"/>
            </p:cNvSpPr>
            <p:nvPr/>
          </p:nvSpPr>
          <p:spPr bwMode="auto">
            <a:xfrm>
              <a:off x="2453" y="1689"/>
              <a:ext cx="64" cy="1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Line 10"/>
            <p:cNvSpPr>
              <a:spLocks noChangeShapeType="1"/>
            </p:cNvSpPr>
            <p:nvPr/>
          </p:nvSpPr>
          <p:spPr bwMode="auto">
            <a:xfrm flipH="1">
              <a:off x="3026" y="1727"/>
              <a:ext cx="69" cy="1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11"/>
            <p:cNvSpPr>
              <a:spLocks noChangeShapeType="1"/>
            </p:cNvSpPr>
            <p:nvPr/>
          </p:nvSpPr>
          <p:spPr bwMode="auto">
            <a:xfrm flipH="1">
              <a:off x="2318" y="2498"/>
              <a:ext cx="110" cy="19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8" name="Line 12"/>
            <p:cNvSpPr>
              <a:spLocks noChangeShapeType="1"/>
            </p:cNvSpPr>
            <p:nvPr/>
          </p:nvSpPr>
          <p:spPr bwMode="auto">
            <a:xfrm flipH="1">
              <a:off x="2341" y="2536"/>
              <a:ext cx="111" cy="1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13"/>
            <p:cNvSpPr>
              <a:spLocks noChangeShapeType="1"/>
            </p:cNvSpPr>
            <p:nvPr/>
          </p:nvSpPr>
          <p:spPr bwMode="auto">
            <a:xfrm>
              <a:off x="3057" y="2532"/>
              <a:ext cx="115" cy="1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14"/>
            <p:cNvSpPr>
              <a:spLocks noChangeShapeType="1"/>
            </p:cNvSpPr>
            <p:nvPr/>
          </p:nvSpPr>
          <p:spPr bwMode="auto">
            <a:xfrm>
              <a:off x="3074" y="2492"/>
              <a:ext cx="121" cy="1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Oval 15"/>
            <p:cNvSpPr>
              <a:spLocks noChangeArrowheads="1"/>
            </p:cNvSpPr>
            <p:nvPr/>
          </p:nvSpPr>
          <p:spPr bwMode="auto">
            <a:xfrm>
              <a:off x="3311" y="2050"/>
              <a:ext cx="55" cy="9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12" name="Oval 16"/>
            <p:cNvSpPr>
              <a:spLocks noChangeArrowheads="1"/>
            </p:cNvSpPr>
            <p:nvPr/>
          </p:nvSpPr>
          <p:spPr bwMode="auto">
            <a:xfrm>
              <a:off x="2733" y="1472"/>
              <a:ext cx="55" cy="9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13" name="Oval 17"/>
            <p:cNvSpPr>
              <a:spLocks noChangeArrowheads="1"/>
            </p:cNvSpPr>
            <p:nvPr/>
          </p:nvSpPr>
          <p:spPr bwMode="auto">
            <a:xfrm>
              <a:off x="2141" y="2010"/>
              <a:ext cx="55" cy="9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14" name="Oval 18"/>
            <p:cNvSpPr>
              <a:spLocks noChangeArrowheads="1"/>
            </p:cNvSpPr>
            <p:nvPr/>
          </p:nvSpPr>
          <p:spPr bwMode="auto">
            <a:xfrm>
              <a:off x="2710" y="3336"/>
              <a:ext cx="55" cy="9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228600" y="5029200"/>
            <a:ext cx="8763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</a:t>
            </a: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non-congruent 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angles are bisected by </a:t>
            </a:r>
            <a:r>
              <a:rPr lang="en-US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long </a:t>
            </a:r>
            <a:r>
              <a:rPr lang="en-US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diagonal</a:t>
            </a:r>
          </a:p>
        </p:txBody>
      </p:sp>
      <p:sp>
        <p:nvSpPr>
          <p:cNvPr id="78873" name="Line 25"/>
          <p:cNvSpPr>
            <a:spLocks noChangeShapeType="1"/>
          </p:cNvSpPr>
          <p:nvPr/>
        </p:nvSpPr>
        <p:spPr bwMode="auto">
          <a:xfrm flipH="1">
            <a:off x="4758074" y="4114800"/>
            <a:ext cx="118726" cy="34441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4" name="Line 26"/>
          <p:cNvSpPr>
            <a:spLocks noChangeShapeType="1"/>
          </p:cNvSpPr>
          <p:nvPr/>
        </p:nvSpPr>
        <p:spPr bwMode="auto">
          <a:xfrm>
            <a:off x="4267200" y="4114800"/>
            <a:ext cx="120062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 flipH="1">
            <a:off x="4191000" y="1981200"/>
            <a:ext cx="152400" cy="22860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H="1">
            <a:off x="4267200" y="1981200"/>
            <a:ext cx="152400" cy="22860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4953000" y="1905000"/>
            <a:ext cx="76200" cy="22860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80" name="Line 32"/>
          <p:cNvSpPr>
            <a:spLocks noChangeShapeType="1"/>
          </p:cNvSpPr>
          <p:nvPr/>
        </p:nvSpPr>
        <p:spPr bwMode="auto">
          <a:xfrm>
            <a:off x="5029200" y="1905000"/>
            <a:ext cx="76200" cy="22860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8" grpId="0" animBg="1"/>
      <p:bldP spid="78871" grpId="0" animBg="1"/>
      <p:bldP spid="78872" grpId="0" animBg="1"/>
      <p:bldP spid="78876" grpId="0" animBg="1"/>
      <p:bldP spid="78875" grpId="0" animBg="1"/>
      <p:bldP spid="78867" grpId="0"/>
      <p:bldP spid="78873" grpId="0" animBg="1"/>
      <p:bldP spid="78874" grpId="0" animBg="1"/>
      <p:bldP spid="78877" grpId="0" animBg="1"/>
      <p:bldP spid="78878" grpId="0" animBg="1"/>
      <p:bldP spid="78879" grpId="0" animBg="1"/>
      <p:bldP spid="7888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4114800" y="990600"/>
            <a:ext cx="4572000" cy="5867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2" name="Oval 5"/>
          <p:cNvSpPr>
            <a:spLocks noChangeArrowheads="1"/>
          </p:cNvSpPr>
          <p:nvPr/>
        </p:nvSpPr>
        <p:spPr bwMode="auto">
          <a:xfrm>
            <a:off x="4343400" y="144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>
            <a:off x="4876800" y="990600"/>
            <a:ext cx="0" cy="56388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4191000" y="1752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>
            <a:off x="4191000" y="1981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>
            <a:off x="4191000" y="2209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>
            <a:off x="4191000" y="2438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>
            <a:off x="4191000" y="2667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12"/>
          <p:cNvSpPr>
            <a:spLocks noChangeShapeType="1"/>
          </p:cNvSpPr>
          <p:nvPr/>
        </p:nvSpPr>
        <p:spPr bwMode="auto">
          <a:xfrm>
            <a:off x="4191000" y="2895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13"/>
          <p:cNvSpPr>
            <a:spLocks noChangeShapeType="1"/>
          </p:cNvSpPr>
          <p:nvPr/>
        </p:nvSpPr>
        <p:spPr bwMode="auto">
          <a:xfrm>
            <a:off x="4191000" y="3124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4"/>
          <p:cNvSpPr>
            <a:spLocks noChangeShapeType="1"/>
          </p:cNvSpPr>
          <p:nvPr/>
        </p:nvSpPr>
        <p:spPr bwMode="auto">
          <a:xfrm>
            <a:off x="4191000" y="3352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4191000" y="3581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>
            <a:off x="4191000" y="3810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>
            <a:off x="4191000" y="4038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>
            <a:off x="4191000" y="4267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>
            <a:off x="4191000" y="4495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20"/>
          <p:cNvSpPr>
            <a:spLocks noChangeShapeType="1"/>
          </p:cNvSpPr>
          <p:nvPr/>
        </p:nvSpPr>
        <p:spPr bwMode="auto">
          <a:xfrm>
            <a:off x="4191000" y="4724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Line 21"/>
          <p:cNvSpPr>
            <a:spLocks noChangeShapeType="1"/>
          </p:cNvSpPr>
          <p:nvPr/>
        </p:nvSpPr>
        <p:spPr bwMode="auto">
          <a:xfrm>
            <a:off x="4191000" y="4953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Line 22"/>
          <p:cNvSpPr>
            <a:spLocks noChangeShapeType="1"/>
          </p:cNvSpPr>
          <p:nvPr/>
        </p:nvSpPr>
        <p:spPr bwMode="auto">
          <a:xfrm>
            <a:off x="4191000" y="5181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Oval 23"/>
          <p:cNvSpPr>
            <a:spLocks noChangeArrowheads="1"/>
          </p:cNvSpPr>
          <p:nvPr/>
        </p:nvSpPr>
        <p:spPr bwMode="auto">
          <a:xfrm>
            <a:off x="43434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1" name="Line 24"/>
          <p:cNvSpPr>
            <a:spLocks noChangeShapeType="1"/>
          </p:cNvSpPr>
          <p:nvPr/>
        </p:nvSpPr>
        <p:spPr bwMode="auto">
          <a:xfrm>
            <a:off x="4191000" y="5410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25"/>
          <p:cNvSpPr>
            <a:spLocks noChangeShapeType="1"/>
          </p:cNvSpPr>
          <p:nvPr/>
        </p:nvSpPr>
        <p:spPr bwMode="auto">
          <a:xfrm>
            <a:off x="4191000" y="5638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26"/>
          <p:cNvSpPr>
            <a:spLocks noChangeShapeType="1"/>
          </p:cNvSpPr>
          <p:nvPr/>
        </p:nvSpPr>
        <p:spPr bwMode="auto">
          <a:xfrm>
            <a:off x="4191000" y="5867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Line 27"/>
          <p:cNvSpPr>
            <a:spLocks noChangeShapeType="1"/>
          </p:cNvSpPr>
          <p:nvPr/>
        </p:nvSpPr>
        <p:spPr bwMode="auto">
          <a:xfrm>
            <a:off x="4191000" y="6096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Line 28"/>
          <p:cNvSpPr>
            <a:spLocks noChangeShapeType="1"/>
          </p:cNvSpPr>
          <p:nvPr/>
        </p:nvSpPr>
        <p:spPr bwMode="auto">
          <a:xfrm>
            <a:off x="4191000" y="6324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Line 29"/>
          <p:cNvSpPr>
            <a:spLocks noChangeShapeType="1"/>
          </p:cNvSpPr>
          <p:nvPr/>
        </p:nvSpPr>
        <p:spPr bwMode="auto">
          <a:xfrm>
            <a:off x="4191000" y="6553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Oval 30"/>
          <p:cNvSpPr>
            <a:spLocks noChangeArrowheads="1"/>
          </p:cNvSpPr>
          <p:nvPr/>
        </p:nvSpPr>
        <p:spPr bwMode="auto">
          <a:xfrm>
            <a:off x="4343400" y="5791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8" name="Line 31"/>
          <p:cNvSpPr>
            <a:spLocks noChangeShapeType="1"/>
          </p:cNvSpPr>
          <p:nvPr/>
        </p:nvSpPr>
        <p:spPr bwMode="auto">
          <a:xfrm>
            <a:off x="6705600" y="990600"/>
            <a:ext cx="0" cy="5867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Line 32"/>
          <p:cNvSpPr>
            <a:spLocks noChangeShapeType="1"/>
          </p:cNvSpPr>
          <p:nvPr/>
        </p:nvSpPr>
        <p:spPr bwMode="auto">
          <a:xfrm flipH="1">
            <a:off x="6705600" y="2133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Line 33"/>
          <p:cNvSpPr>
            <a:spLocks noChangeShapeType="1"/>
          </p:cNvSpPr>
          <p:nvPr/>
        </p:nvSpPr>
        <p:spPr bwMode="auto">
          <a:xfrm flipH="1">
            <a:off x="6705600" y="30480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Line 34"/>
          <p:cNvSpPr>
            <a:spLocks noChangeShapeType="1"/>
          </p:cNvSpPr>
          <p:nvPr/>
        </p:nvSpPr>
        <p:spPr bwMode="auto">
          <a:xfrm flipH="1">
            <a:off x="6705600" y="4038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Line 35"/>
          <p:cNvSpPr>
            <a:spLocks noChangeShapeType="1"/>
          </p:cNvSpPr>
          <p:nvPr/>
        </p:nvSpPr>
        <p:spPr bwMode="auto">
          <a:xfrm flipH="1">
            <a:off x="6705600" y="49530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WordArt 36"/>
          <p:cNvSpPr>
            <a:spLocks noChangeArrowheads="1" noChangeShapeType="1" noTextEdit="1"/>
          </p:cNvSpPr>
          <p:nvPr/>
        </p:nvSpPr>
        <p:spPr bwMode="auto">
          <a:xfrm rot="5400000">
            <a:off x="1866900" y="3390900"/>
            <a:ext cx="5334000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QUADRILATERALS</a:t>
            </a:r>
          </a:p>
        </p:txBody>
      </p:sp>
      <p:sp>
        <p:nvSpPr>
          <p:cNvPr id="43044" name="AutoShape 37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5" name="Rectangle 39"/>
          <p:cNvSpPr>
            <a:spLocks noChangeArrowheads="1"/>
          </p:cNvSpPr>
          <p:nvPr/>
        </p:nvSpPr>
        <p:spPr bwMode="auto">
          <a:xfrm>
            <a:off x="5105400" y="2362200"/>
            <a:ext cx="1447800" cy="762000"/>
          </a:xfrm>
          <a:prstGeom prst="rect">
            <a:avLst/>
          </a:prstGeom>
          <a:solidFill>
            <a:srgbClr val="CC33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6" name="AutoShape 41"/>
          <p:cNvSpPr>
            <a:spLocks noChangeArrowheads="1"/>
          </p:cNvSpPr>
          <p:nvPr/>
        </p:nvSpPr>
        <p:spPr bwMode="auto">
          <a:xfrm>
            <a:off x="5181600" y="3505200"/>
            <a:ext cx="1295400" cy="914400"/>
          </a:xfrm>
          <a:prstGeom prst="diamond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7" name="Rectangle 43"/>
          <p:cNvSpPr>
            <a:spLocks noChangeArrowheads="1"/>
          </p:cNvSpPr>
          <p:nvPr/>
        </p:nvSpPr>
        <p:spPr bwMode="auto">
          <a:xfrm>
            <a:off x="5422900" y="4572000"/>
            <a:ext cx="838200" cy="838200"/>
          </a:xfrm>
          <a:prstGeom prst="rect">
            <a:avLst/>
          </a:prstGeom>
          <a:solidFill>
            <a:srgbClr val="99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8" name="AutoShape 45"/>
          <p:cNvSpPr>
            <a:spLocks noChangeArrowheads="1"/>
          </p:cNvSpPr>
          <p:nvPr/>
        </p:nvSpPr>
        <p:spPr bwMode="auto">
          <a:xfrm rot="10800000">
            <a:off x="5410200" y="5638800"/>
            <a:ext cx="762000" cy="304800"/>
          </a:xfrm>
          <a:custGeom>
            <a:avLst/>
            <a:gdLst>
              <a:gd name="T0" fmla="*/ 666750 w 21600"/>
              <a:gd name="T1" fmla="*/ 152400 h 21600"/>
              <a:gd name="T2" fmla="*/ 381000 w 21600"/>
              <a:gd name="T3" fmla="*/ 304800 h 21600"/>
              <a:gd name="T4" fmla="*/ 95250 w 21600"/>
              <a:gd name="T5" fmla="*/ 15240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Line 50"/>
          <p:cNvSpPr>
            <a:spLocks noChangeShapeType="1"/>
          </p:cNvSpPr>
          <p:nvPr/>
        </p:nvSpPr>
        <p:spPr bwMode="auto">
          <a:xfrm>
            <a:off x="6705600" y="57912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0" name="Text Box 51"/>
          <p:cNvSpPr txBox="1">
            <a:spLocks noChangeArrowheads="1"/>
          </p:cNvSpPr>
          <p:nvPr/>
        </p:nvSpPr>
        <p:spPr bwMode="auto">
          <a:xfrm>
            <a:off x="6858000" y="4953000"/>
            <a:ext cx="190500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One pair of parallel sides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Leg angles supplementary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Midsegment= ½(b</a:t>
            </a:r>
            <a:r>
              <a:rPr lang="en-US" altLang="en-US" sz="9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b</a:t>
            </a:r>
            <a:r>
              <a:rPr lang="en-US" altLang="en-US" sz="9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Isosceles—see back</a:t>
            </a:r>
          </a:p>
        </p:txBody>
      </p:sp>
      <p:sp>
        <p:nvSpPr>
          <p:cNvPr id="43051" name="Text Box 52"/>
          <p:cNvSpPr txBox="1">
            <a:spLocks noChangeArrowheads="1"/>
          </p:cNvSpPr>
          <p:nvPr/>
        </p:nvSpPr>
        <p:spPr bwMode="auto">
          <a:xfrm>
            <a:off x="6781800" y="5867400"/>
            <a:ext cx="1905000" cy="88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 pairs of consecutive sides congruent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1 pair of opposite angles congruent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Diagonals perpendicular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</a:t>
            </a:r>
            <a:r>
              <a:rPr lang="en-US" altLang="en-US" sz="9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diagonal </a:t>
            </a: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bisected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Non-congruent angles are bisected</a:t>
            </a:r>
          </a:p>
        </p:txBody>
      </p:sp>
      <p:sp>
        <p:nvSpPr>
          <p:cNvPr id="43052" name="Line 53"/>
          <p:cNvSpPr>
            <a:spLocks noChangeShapeType="1"/>
          </p:cNvSpPr>
          <p:nvPr/>
        </p:nvSpPr>
        <p:spPr bwMode="auto">
          <a:xfrm flipV="1">
            <a:off x="5334000" y="60960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3" name="Line 54"/>
          <p:cNvSpPr>
            <a:spLocks noChangeShapeType="1"/>
          </p:cNvSpPr>
          <p:nvPr/>
        </p:nvSpPr>
        <p:spPr bwMode="auto">
          <a:xfrm>
            <a:off x="5334000" y="63246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4" name="Line 55"/>
          <p:cNvSpPr>
            <a:spLocks noChangeShapeType="1"/>
          </p:cNvSpPr>
          <p:nvPr/>
        </p:nvSpPr>
        <p:spPr bwMode="auto">
          <a:xfrm flipV="1">
            <a:off x="5867400" y="63246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5" name="Line 56"/>
          <p:cNvSpPr>
            <a:spLocks noChangeShapeType="1"/>
          </p:cNvSpPr>
          <p:nvPr/>
        </p:nvSpPr>
        <p:spPr bwMode="auto">
          <a:xfrm>
            <a:off x="5867400" y="60960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6" name="Text Box 57"/>
          <p:cNvSpPr txBox="1">
            <a:spLocks noChangeArrowheads="1"/>
          </p:cNvSpPr>
          <p:nvPr/>
        </p:nvSpPr>
        <p:spPr bwMode="auto">
          <a:xfrm>
            <a:off x="6678613" y="1085850"/>
            <a:ext cx="21351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Opposite sides parallel.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Opposite sides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Opposite angles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Consecutive angles are supplementary.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Diagonals bisect each other.</a:t>
            </a:r>
          </a:p>
        </p:txBody>
      </p:sp>
      <p:sp>
        <p:nvSpPr>
          <p:cNvPr id="43057" name="Text Box 58"/>
          <p:cNvSpPr txBox="1">
            <a:spLocks noChangeArrowheads="1"/>
          </p:cNvSpPr>
          <p:nvPr/>
        </p:nvSpPr>
        <p:spPr bwMode="auto">
          <a:xfrm>
            <a:off x="6704013" y="2209800"/>
            <a:ext cx="2135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Has 4 right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All properties of parallelogram.</a:t>
            </a:r>
          </a:p>
        </p:txBody>
      </p:sp>
      <p:sp>
        <p:nvSpPr>
          <p:cNvPr id="43058" name="Text Box 59"/>
          <p:cNvSpPr txBox="1">
            <a:spLocks noChangeArrowheads="1"/>
          </p:cNvSpPr>
          <p:nvPr/>
        </p:nvSpPr>
        <p:spPr bwMode="auto">
          <a:xfrm>
            <a:off x="6705600" y="3124200"/>
            <a:ext cx="2135188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Has 4 Congruent </a:t>
            </a:r>
            <a:r>
              <a:rPr lang="en-US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bisect opposite angles.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Diagonals are perpendicular.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All properties of parallelograms.</a:t>
            </a:r>
          </a:p>
        </p:txBody>
      </p:sp>
      <p:sp>
        <p:nvSpPr>
          <p:cNvPr id="43059" name="Text Box 60"/>
          <p:cNvSpPr txBox="1">
            <a:spLocks noChangeArrowheads="1"/>
          </p:cNvSpPr>
          <p:nvPr/>
        </p:nvSpPr>
        <p:spPr bwMode="auto">
          <a:xfrm>
            <a:off x="6807200" y="4038600"/>
            <a:ext cx="190500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4 congruent sides and 4 congruent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(right) angles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All properties of parallelogram,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rectangle, and rhombus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5323902" y="6095999"/>
            <a:ext cx="924498" cy="457201"/>
            <a:chOff x="5323902" y="6095999"/>
            <a:chExt cx="924498" cy="457201"/>
          </a:xfrm>
        </p:grpSpPr>
        <p:grpSp>
          <p:nvGrpSpPr>
            <p:cNvPr id="53" name="Group 52"/>
            <p:cNvGrpSpPr/>
            <p:nvPr/>
          </p:nvGrpSpPr>
          <p:grpSpPr>
            <a:xfrm>
              <a:off x="5323902" y="6095999"/>
              <a:ext cx="924498" cy="457200"/>
              <a:chOff x="2885502" y="5835503"/>
              <a:chExt cx="924498" cy="520994"/>
            </a:xfrm>
          </p:grpSpPr>
          <p:sp>
            <p:nvSpPr>
              <p:cNvPr id="58" name="Isosceles Triangle 57"/>
              <p:cNvSpPr/>
              <p:nvPr/>
            </p:nvSpPr>
            <p:spPr bwMode="auto">
              <a:xfrm rot="5400000">
                <a:off x="3353954" y="5900451"/>
                <a:ext cx="520994" cy="391098"/>
              </a:xfrm>
              <a:prstGeom prst="triangle">
                <a:avLst/>
              </a:prstGeom>
              <a:solidFill>
                <a:srgbClr val="00B050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Isosceles Triangle 58"/>
              <p:cNvSpPr/>
              <p:nvPr/>
            </p:nvSpPr>
            <p:spPr bwMode="auto">
              <a:xfrm rot="16200000" flipH="1">
                <a:off x="2891705" y="5829301"/>
                <a:ext cx="520993" cy="533400"/>
              </a:xfrm>
              <a:prstGeom prst="triangle">
                <a:avLst/>
              </a:prstGeom>
              <a:solidFill>
                <a:srgbClr val="00B050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 flipV="1">
              <a:off x="5334000" y="6096000"/>
              <a:ext cx="53340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>
              <a:off x="5334000" y="6324600"/>
              <a:ext cx="53340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9"/>
            <p:cNvSpPr>
              <a:spLocks noChangeShapeType="1"/>
            </p:cNvSpPr>
            <p:nvPr/>
          </p:nvSpPr>
          <p:spPr bwMode="auto">
            <a:xfrm>
              <a:off x="5867399" y="6096000"/>
              <a:ext cx="360803" cy="2285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 flipV="1">
              <a:off x="5867400" y="6324599"/>
              <a:ext cx="360802" cy="2286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ChangeArrowheads="1"/>
          </p:cNvSpPr>
          <p:nvPr/>
        </p:nvSpPr>
        <p:spPr bwMode="auto">
          <a:xfrm>
            <a:off x="4114800" y="990600"/>
            <a:ext cx="4572000" cy="563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5" name="Oval 6"/>
          <p:cNvSpPr>
            <a:spLocks noChangeArrowheads="1"/>
          </p:cNvSpPr>
          <p:nvPr/>
        </p:nvSpPr>
        <p:spPr bwMode="auto">
          <a:xfrm>
            <a:off x="8229600" y="144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6" name="Line 7"/>
          <p:cNvSpPr>
            <a:spLocks noChangeShapeType="1"/>
          </p:cNvSpPr>
          <p:nvPr/>
        </p:nvSpPr>
        <p:spPr bwMode="auto">
          <a:xfrm>
            <a:off x="8001000" y="990600"/>
            <a:ext cx="0" cy="56388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Line 8"/>
          <p:cNvSpPr>
            <a:spLocks noChangeShapeType="1"/>
          </p:cNvSpPr>
          <p:nvPr/>
        </p:nvSpPr>
        <p:spPr bwMode="auto">
          <a:xfrm>
            <a:off x="4191000" y="1752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Line 9"/>
          <p:cNvSpPr>
            <a:spLocks noChangeShapeType="1"/>
          </p:cNvSpPr>
          <p:nvPr/>
        </p:nvSpPr>
        <p:spPr bwMode="auto">
          <a:xfrm>
            <a:off x="4191000" y="1981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10"/>
          <p:cNvSpPr>
            <a:spLocks noChangeShapeType="1"/>
          </p:cNvSpPr>
          <p:nvPr/>
        </p:nvSpPr>
        <p:spPr bwMode="auto">
          <a:xfrm>
            <a:off x="4191000" y="2209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11"/>
          <p:cNvSpPr>
            <a:spLocks noChangeShapeType="1"/>
          </p:cNvSpPr>
          <p:nvPr/>
        </p:nvSpPr>
        <p:spPr bwMode="auto">
          <a:xfrm>
            <a:off x="4191000" y="2438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12"/>
          <p:cNvSpPr>
            <a:spLocks noChangeShapeType="1"/>
          </p:cNvSpPr>
          <p:nvPr/>
        </p:nvSpPr>
        <p:spPr bwMode="auto">
          <a:xfrm>
            <a:off x="4191000" y="2667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Line 13"/>
          <p:cNvSpPr>
            <a:spLocks noChangeShapeType="1"/>
          </p:cNvSpPr>
          <p:nvPr/>
        </p:nvSpPr>
        <p:spPr bwMode="auto">
          <a:xfrm>
            <a:off x="4191000" y="2895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14"/>
          <p:cNvSpPr>
            <a:spLocks noChangeShapeType="1"/>
          </p:cNvSpPr>
          <p:nvPr/>
        </p:nvSpPr>
        <p:spPr bwMode="auto">
          <a:xfrm>
            <a:off x="4191000" y="3124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15"/>
          <p:cNvSpPr>
            <a:spLocks noChangeShapeType="1"/>
          </p:cNvSpPr>
          <p:nvPr/>
        </p:nvSpPr>
        <p:spPr bwMode="auto">
          <a:xfrm>
            <a:off x="4191000" y="3352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16"/>
          <p:cNvSpPr>
            <a:spLocks noChangeShapeType="1"/>
          </p:cNvSpPr>
          <p:nvPr/>
        </p:nvSpPr>
        <p:spPr bwMode="auto">
          <a:xfrm>
            <a:off x="4191000" y="3581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17"/>
          <p:cNvSpPr>
            <a:spLocks noChangeShapeType="1"/>
          </p:cNvSpPr>
          <p:nvPr/>
        </p:nvSpPr>
        <p:spPr bwMode="auto">
          <a:xfrm>
            <a:off x="4191000" y="3810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18"/>
          <p:cNvSpPr>
            <a:spLocks noChangeShapeType="1"/>
          </p:cNvSpPr>
          <p:nvPr/>
        </p:nvSpPr>
        <p:spPr bwMode="auto">
          <a:xfrm>
            <a:off x="4191000" y="4038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Line 19"/>
          <p:cNvSpPr>
            <a:spLocks noChangeShapeType="1"/>
          </p:cNvSpPr>
          <p:nvPr/>
        </p:nvSpPr>
        <p:spPr bwMode="auto">
          <a:xfrm>
            <a:off x="4191000" y="4267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Line 20"/>
          <p:cNvSpPr>
            <a:spLocks noChangeShapeType="1"/>
          </p:cNvSpPr>
          <p:nvPr/>
        </p:nvSpPr>
        <p:spPr bwMode="auto">
          <a:xfrm>
            <a:off x="4191000" y="4495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Line 21"/>
          <p:cNvSpPr>
            <a:spLocks noChangeShapeType="1"/>
          </p:cNvSpPr>
          <p:nvPr/>
        </p:nvSpPr>
        <p:spPr bwMode="auto">
          <a:xfrm>
            <a:off x="4191000" y="4724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22"/>
          <p:cNvSpPr>
            <a:spLocks noChangeShapeType="1"/>
          </p:cNvSpPr>
          <p:nvPr/>
        </p:nvSpPr>
        <p:spPr bwMode="auto">
          <a:xfrm>
            <a:off x="4191000" y="4953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Line 23"/>
          <p:cNvSpPr>
            <a:spLocks noChangeShapeType="1"/>
          </p:cNvSpPr>
          <p:nvPr/>
        </p:nvSpPr>
        <p:spPr bwMode="auto">
          <a:xfrm>
            <a:off x="4191000" y="5181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Oval 24"/>
          <p:cNvSpPr>
            <a:spLocks noChangeArrowheads="1"/>
          </p:cNvSpPr>
          <p:nvPr/>
        </p:nvSpPr>
        <p:spPr bwMode="auto">
          <a:xfrm>
            <a:off x="82296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54" name="Line 25"/>
          <p:cNvSpPr>
            <a:spLocks noChangeShapeType="1"/>
          </p:cNvSpPr>
          <p:nvPr/>
        </p:nvSpPr>
        <p:spPr bwMode="auto">
          <a:xfrm>
            <a:off x="4191000" y="5410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6"/>
          <p:cNvSpPr>
            <a:spLocks noChangeShapeType="1"/>
          </p:cNvSpPr>
          <p:nvPr/>
        </p:nvSpPr>
        <p:spPr bwMode="auto">
          <a:xfrm>
            <a:off x="4191000" y="5638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7"/>
          <p:cNvSpPr>
            <a:spLocks noChangeShapeType="1"/>
          </p:cNvSpPr>
          <p:nvPr/>
        </p:nvSpPr>
        <p:spPr bwMode="auto">
          <a:xfrm>
            <a:off x="4191000" y="5867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Line 28"/>
          <p:cNvSpPr>
            <a:spLocks noChangeShapeType="1"/>
          </p:cNvSpPr>
          <p:nvPr/>
        </p:nvSpPr>
        <p:spPr bwMode="auto">
          <a:xfrm>
            <a:off x="4191000" y="6096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Line 29"/>
          <p:cNvSpPr>
            <a:spLocks noChangeShapeType="1"/>
          </p:cNvSpPr>
          <p:nvPr/>
        </p:nvSpPr>
        <p:spPr bwMode="auto">
          <a:xfrm>
            <a:off x="4191000" y="6324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30"/>
          <p:cNvSpPr>
            <a:spLocks noChangeShapeType="1"/>
          </p:cNvSpPr>
          <p:nvPr/>
        </p:nvSpPr>
        <p:spPr bwMode="auto">
          <a:xfrm>
            <a:off x="4191000" y="6553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0" name="Oval 31"/>
          <p:cNvSpPr>
            <a:spLocks noChangeArrowheads="1"/>
          </p:cNvSpPr>
          <p:nvPr/>
        </p:nvSpPr>
        <p:spPr bwMode="auto">
          <a:xfrm>
            <a:off x="8229600" y="5791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61" name="Text Box 38"/>
          <p:cNvSpPr txBox="1">
            <a:spLocks noChangeArrowheads="1"/>
          </p:cNvSpPr>
          <p:nvPr/>
        </p:nvSpPr>
        <p:spPr bwMode="auto">
          <a:xfrm>
            <a:off x="5943600" y="5383649"/>
            <a:ext cx="2057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Isosceles Trapezoid: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2 pairs of congruent base angles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8860" y="1752600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One pair of parallel sides</a:t>
            </a:r>
          </a:p>
          <a:p>
            <a:pPr algn="l" eaLnBrk="1" hangingPunct="1">
              <a:spcBef>
                <a:spcPts val="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Leg angles supplementary</a:t>
            </a:r>
          </a:p>
          <a:p>
            <a:pPr algn="l" eaLnBrk="1" hangingPunct="1">
              <a:spcBef>
                <a:spcPts val="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Midsegment= ½(b</a:t>
            </a:r>
            <a:r>
              <a:rPr lang="en-US" altLang="en-US" sz="4000" b="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b</a:t>
            </a:r>
            <a:r>
              <a:rPr lang="en-US" altLang="en-US" sz="4000" b="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 algn="l" eaLnBrk="1" hangingPunct="1">
              <a:spcBef>
                <a:spcPts val="0"/>
              </a:spcBef>
            </a:pPr>
            <a:endParaRPr lang="en-US" altLang="en-US" sz="4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eaLnBrk="1" hangingPunct="1">
              <a:spcBef>
                <a:spcPts val="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Isosceles Trapezoid—see back</a:t>
            </a:r>
          </a:p>
          <a:p>
            <a:pPr algn="l" eaLnBrk="1" hangingPunct="1">
              <a:spcBef>
                <a:spcPts val="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2 pairs of congruent base angles</a:t>
            </a:r>
          </a:p>
          <a:p>
            <a:pPr algn="l" eaLnBrk="1" hangingPunct="1">
              <a:spcBef>
                <a:spcPts val="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</a:t>
            </a:r>
          </a:p>
          <a:p>
            <a:pPr marL="0" indent="0" algn="l" eaLnBrk="1" hangingPunct="1">
              <a:spcBef>
                <a:spcPts val="0"/>
              </a:spcBef>
            </a:pPr>
            <a:endParaRPr lang="en-US" altLang="en-US" sz="4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 eaLnBrk="1" hangingPunct="1">
              <a:spcBef>
                <a:spcPts val="0"/>
              </a:spcBef>
              <a:buAutoNum type="arabicPeriod" startAt="4"/>
            </a:pPr>
            <a:endParaRPr lang="en-US" alt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"/>
            <a:ext cx="3267075" cy="1419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135031"/>
            <a:ext cx="3017520" cy="3378107"/>
          </a:xfrm>
          <a:prstGeom prst="rect">
            <a:avLst/>
          </a:prstGeom>
        </p:spPr>
      </p:pic>
      <p:sp>
        <p:nvSpPr>
          <p:cNvPr id="7" name="WordArt 60"/>
          <p:cNvSpPr>
            <a:spLocks noChangeArrowheads="1" noChangeShapeType="1" noTextEdit="1"/>
          </p:cNvSpPr>
          <p:nvPr/>
        </p:nvSpPr>
        <p:spPr bwMode="auto">
          <a:xfrm rot="21311070">
            <a:off x="3973938" y="1151222"/>
            <a:ext cx="1466850" cy="336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TRAPEZOID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6858000" y="2209800"/>
            <a:ext cx="190500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One pair of parallel sides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Leg angles supplementary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Midsegment= ½(b</a:t>
            </a:r>
            <a:r>
              <a:rPr lang="en-US" altLang="en-US" sz="9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b</a:t>
            </a:r>
            <a:r>
              <a:rPr lang="en-US" altLang="en-US" sz="900" b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Isosceles—see back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6689651" y="3385562"/>
            <a:ext cx="2057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Isosceles Trapezoid: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2 pairs of congruent base angles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Diagonals are congruent</a:t>
            </a:r>
          </a:p>
        </p:txBody>
      </p:sp>
    </p:spTree>
    <p:extLst>
      <p:ext uri="{BB962C8B-B14F-4D97-AF65-F5344CB8AC3E}">
        <p14:creationId xmlns:p14="http://schemas.microsoft.com/office/powerpoint/2010/main" val="2738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8860" y="2743200"/>
            <a:ext cx="9144000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 pairs of consecutive sides congruent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1 pair of opposite angles congruent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Diagonals perpendicular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Short diagonal bisected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Non-congruent angles are bisected</a:t>
            </a:r>
          </a:p>
          <a:p>
            <a:pPr marL="0" indent="0" algn="l" eaLnBrk="1" hangingPunct="1">
              <a:spcBef>
                <a:spcPts val="0"/>
              </a:spcBef>
            </a:pPr>
            <a:endParaRPr lang="en-US" altLang="en-US" sz="4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 eaLnBrk="1" hangingPunct="1">
              <a:spcBef>
                <a:spcPts val="0"/>
              </a:spcBef>
              <a:buAutoNum type="arabicPeriod" startAt="4"/>
            </a:pPr>
            <a:endParaRPr lang="en-US" alt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"/>
            <a:ext cx="3267075" cy="1419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560" y="0"/>
            <a:ext cx="2377440" cy="2661538"/>
          </a:xfrm>
          <a:prstGeom prst="rect">
            <a:avLst/>
          </a:prstGeom>
        </p:spPr>
      </p:pic>
      <p:sp>
        <p:nvSpPr>
          <p:cNvPr id="9" name="WordArt 60"/>
          <p:cNvSpPr>
            <a:spLocks noChangeArrowheads="1" noChangeShapeType="1" noTextEdit="1"/>
          </p:cNvSpPr>
          <p:nvPr/>
        </p:nvSpPr>
        <p:spPr bwMode="auto">
          <a:xfrm rot="21204181">
            <a:off x="4191952" y="806496"/>
            <a:ext cx="1466850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KITE</a:t>
            </a: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7010400" y="1676400"/>
            <a:ext cx="1905000" cy="88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 pairs of consecutive sides congruent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1 pair of opposite angles congruent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Diagonals perpendicular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</a:t>
            </a:r>
            <a:r>
              <a:rPr lang="en-US" altLang="en-US" sz="9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</a:t>
            </a: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 bisected</a:t>
            </a:r>
          </a:p>
          <a:p>
            <a:pPr algn="l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Non-congruent angles are bisected</a:t>
            </a:r>
          </a:p>
        </p:txBody>
      </p:sp>
    </p:spTree>
    <p:extLst>
      <p:ext uri="{BB962C8B-B14F-4D97-AF65-F5344CB8AC3E}">
        <p14:creationId xmlns:p14="http://schemas.microsoft.com/office/powerpoint/2010/main" val="215159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4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7543800" cy="5808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2125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Let's make a</a:t>
            </a:r>
          </a:p>
          <a:p>
            <a:pPr algn="ctr"/>
            <a:r>
              <a:rPr lang="en-US" sz="3600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Venn Diagram</a:t>
            </a:r>
          </a:p>
          <a:p>
            <a:pPr algn="ctr"/>
            <a:r>
              <a:rPr lang="en-US" sz="3600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relating all of</a:t>
            </a:r>
          </a:p>
          <a:p>
            <a:pPr algn="ctr"/>
            <a:r>
              <a:rPr lang="en-US" sz="3600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the </a:t>
            </a:r>
            <a:r>
              <a:rPr lang="en-US" sz="3600" kern="10" dirty="0" err="1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properities</a:t>
            </a:r>
            <a:endParaRPr lang="en-US" sz="3600" kern="1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of our quadrilaterals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Write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QUADRILATERALS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down the left hand side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114800" y="990600"/>
            <a:ext cx="4572000" cy="563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343400" y="144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876800" y="990600"/>
            <a:ext cx="0" cy="56388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191000" y="1752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191000" y="1981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191000" y="2209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191000" y="2438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191000" y="2667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191000" y="2895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191000" y="3124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191000" y="3352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191000" y="3581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191000" y="3810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191000" y="4038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91000" y="4267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191000" y="4495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4191000" y="4724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4191000" y="4953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191000" y="5181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43434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191000" y="5410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191000" y="5638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4191000" y="5867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191000" y="6096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4191000" y="6324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4191000" y="6553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4343400" y="5791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6705600" y="990600"/>
            <a:ext cx="0" cy="5562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fold crease</a:t>
            </a:r>
          </a:p>
        </p:txBody>
      </p:sp>
      <p:sp>
        <p:nvSpPr>
          <p:cNvPr id="6177" name="Freeform 33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>
              <a:gd name="T0" fmla="*/ 381000 w 240"/>
              <a:gd name="T1" fmla="*/ 15748 h 200"/>
              <a:gd name="T2" fmla="*/ 228600 w 240"/>
              <a:gd name="T3" fmla="*/ 15748 h 200"/>
              <a:gd name="T4" fmla="*/ 0 w 240"/>
              <a:gd name="T5" fmla="*/ 110236 h 200"/>
              <a:gd name="T6" fmla="*/ 228600 w 240"/>
              <a:gd name="T7" fmla="*/ 393700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00"/>
              <a:gd name="T14" fmla="*/ 240 w 240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 cmpd="sng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>
            <a:off x="6705600" y="2209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H="1">
            <a:off x="6705600" y="3276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flipH="1">
            <a:off x="6705600" y="4419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flipH="1">
            <a:off x="6705600" y="5562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2" name="WordArt 38"/>
          <p:cNvSpPr>
            <a:spLocks noChangeArrowheads="1" noChangeShapeType="1" noTextEdit="1"/>
          </p:cNvSpPr>
          <p:nvPr/>
        </p:nvSpPr>
        <p:spPr bwMode="auto">
          <a:xfrm rot="5400000">
            <a:off x="1866900" y="3390900"/>
            <a:ext cx="5334000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QUADRILATERALS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" y="152400"/>
            <a:ext cx="419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QUADRILATERALS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04800" y="609600"/>
            <a:ext cx="8382000" cy="6019800"/>
          </a:xfrm>
          <a:prstGeom prst="ellipse">
            <a:avLst/>
          </a:prstGeom>
          <a:solidFill>
            <a:srgbClr val="00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819400" y="1004888"/>
            <a:ext cx="381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PARALLELOGRAMS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85800" y="1600200"/>
            <a:ext cx="4800600" cy="28956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05000" y="1676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RHOMBUSES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114800" y="1981200"/>
            <a:ext cx="4343400" cy="28956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4114800" y="2209800"/>
            <a:ext cx="1300163" cy="2133600"/>
          </a:xfrm>
          <a:custGeom>
            <a:avLst/>
            <a:gdLst>
              <a:gd name="T0" fmla="*/ 500062 w 819"/>
              <a:gd name="T1" fmla="*/ 2091236 h 1662"/>
              <a:gd name="T2" fmla="*/ 671512 w 819"/>
              <a:gd name="T3" fmla="*/ 2010360 h 1662"/>
              <a:gd name="T4" fmla="*/ 814387 w 819"/>
              <a:gd name="T5" fmla="*/ 1917929 h 1662"/>
              <a:gd name="T6" fmla="*/ 842962 w 819"/>
              <a:gd name="T7" fmla="*/ 1883268 h 1662"/>
              <a:gd name="T8" fmla="*/ 885825 w 819"/>
              <a:gd name="T9" fmla="*/ 1860160 h 1662"/>
              <a:gd name="T10" fmla="*/ 928687 w 819"/>
              <a:gd name="T11" fmla="*/ 1744622 h 1662"/>
              <a:gd name="T12" fmla="*/ 971550 w 819"/>
              <a:gd name="T13" fmla="*/ 1733069 h 1662"/>
              <a:gd name="T14" fmla="*/ 1028700 w 819"/>
              <a:gd name="T15" fmla="*/ 1652192 h 1662"/>
              <a:gd name="T16" fmla="*/ 1042987 w 819"/>
              <a:gd name="T17" fmla="*/ 1617531 h 1662"/>
              <a:gd name="T18" fmla="*/ 1100137 w 819"/>
              <a:gd name="T19" fmla="*/ 1594423 h 1662"/>
              <a:gd name="T20" fmla="*/ 1157287 w 819"/>
              <a:gd name="T21" fmla="*/ 1490439 h 1662"/>
              <a:gd name="T22" fmla="*/ 1243012 w 819"/>
              <a:gd name="T23" fmla="*/ 1247809 h 1662"/>
              <a:gd name="T24" fmla="*/ 1300162 w 819"/>
              <a:gd name="T25" fmla="*/ 1016734 h 1662"/>
              <a:gd name="T26" fmla="*/ 1285875 w 819"/>
              <a:gd name="T27" fmla="*/ 658566 h 1662"/>
              <a:gd name="T28" fmla="*/ 1214437 w 819"/>
              <a:gd name="T29" fmla="*/ 439044 h 1662"/>
              <a:gd name="T30" fmla="*/ 1171575 w 819"/>
              <a:gd name="T31" fmla="*/ 369721 h 1662"/>
              <a:gd name="T32" fmla="*/ 1157287 w 819"/>
              <a:gd name="T33" fmla="*/ 300399 h 1662"/>
              <a:gd name="T34" fmla="*/ 1000125 w 819"/>
              <a:gd name="T35" fmla="*/ 138645 h 1662"/>
              <a:gd name="T36" fmla="*/ 857250 w 819"/>
              <a:gd name="T37" fmla="*/ 0 h 1662"/>
              <a:gd name="T38" fmla="*/ 685800 w 819"/>
              <a:gd name="T39" fmla="*/ 92430 h 1662"/>
              <a:gd name="T40" fmla="*/ 657225 w 819"/>
              <a:gd name="T41" fmla="*/ 127092 h 1662"/>
              <a:gd name="T42" fmla="*/ 614362 w 819"/>
              <a:gd name="T43" fmla="*/ 138645 h 1662"/>
              <a:gd name="T44" fmla="*/ 528637 w 819"/>
              <a:gd name="T45" fmla="*/ 184861 h 1662"/>
              <a:gd name="T46" fmla="*/ 485775 w 819"/>
              <a:gd name="T47" fmla="*/ 207968 h 1662"/>
              <a:gd name="T48" fmla="*/ 428625 w 819"/>
              <a:gd name="T49" fmla="*/ 277291 h 1662"/>
              <a:gd name="T50" fmla="*/ 400050 w 819"/>
              <a:gd name="T51" fmla="*/ 311952 h 1662"/>
              <a:gd name="T52" fmla="*/ 285750 w 819"/>
              <a:gd name="T53" fmla="*/ 473705 h 1662"/>
              <a:gd name="T54" fmla="*/ 185737 w 819"/>
              <a:gd name="T55" fmla="*/ 635458 h 1662"/>
              <a:gd name="T56" fmla="*/ 100012 w 819"/>
              <a:gd name="T57" fmla="*/ 785658 h 1662"/>
              <a:gd name="T58" fmla="*/ 14287 w 819"/>
              <a:gd name="T59" fmla="*/ 1086056 h 1662"/>
              <a:gd name="T60" fmla="*/ 0 w 819"/>
              <a:gd name="T61" fmla="*/ 1270917 h 1662"/>
              <a:gd name="T62" fmla="*/ 57150 w 819"/>
              <a:gd name="T63" fmla="*/ 1478885 h 1662"/>
              <a:gd name="T64" fmla="*/ 85725 w 819"/>
              <a:gd name="T65" fmla="*/ 1617531 h 1662"/>
              <a:gd name="T66" fmla="*/ 228600 w 819"/>
              <a:gd name="T67" fmla="*/ 1802391 h 1662"/>
              <a:gd name="T68" fmla="*/ 285750 w 819"/>
              <a:gd name="T69" fmla="*/ 1929483 h 1662"/>
              <a:gd name="T70" fmla="*/ 328612 w 819"/>
              <a:gd name="T71" fmla="*/ 1906376 h 1662"/>
              <a:gd name="T72" fmla="*/ 342900 w 819"/>
              <a:gd name="T73" fmla="*/ 1952591 h 1662"/>
              <a:gd name="T74" fmla="*/ 500062 w 819"/>
              <a:gd name="T75" fmla="*/ 2091236 h 16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19"/>
              <a:gd name="T115" fmla="*/ 0 h 1662"/>
              <a:gd name="T116" fmla="*/ 819 w 819"/>
              <a:gd name="T117" fmla="*/ 1662 h 166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19" h="1662">
                <a:moveTo>
                  <a:pt x="315" y="1629"/>
                </a:moveTo>
                <a:cubicBezTo>
                  <a:pt x="352" y="1604"/>
                  <a:pt x="382" y="1580"/>
                  <a:pt x="423" y="1566"/>
                </a:cubicBezTo>
                <a:cubicBezTo>
                  <a:pt x="486" y="1503"/>
                  <a:pt x="454" y="1523"/>
                  <a:pt x="513" y="1494"/>
                </a:cubicBezTo>
                <a:cubicBezTo>
                  <a:pt x="519" y="1485"/>
                  <a:pt x="523" y="1475"/>
                  <a:pt x="531" y="1467"/>
                </a:cubicBezTo>
                <a:cubicBezTo>
                  <a:pt x="539" y="1459"/>
                  <a:pt x="551" y="1457"/>
                  <a:pt x="558" y="1449"/>
                </a:cubicBezTo>
                <a:cubicBezTo>
                  <a:pt x="576" y="1426"/>
                  <a:pt x="564" y="1380"/>
                  <a:pt x="585" y="1359"/>
                </a:cubicBezTo>
                <a:cubicBezTo>
                  <a:pt x="592" y="1352"/>
                  <a:pt x="603" y="1353"/>
                  <a:pt x="612" y="1350"/>
                </a:cubicBezTo>
                <a:cubicBezTo>
                  <a:pt x="623" y="1328"/>
                  <a:pt x="637" y="1309"/>
                  <a:pt x="648" y="1287"/>
                </a:cubicBezTo>
                <a:cubicBezTo>
                  <a:pt x="652" y="1279"/>
                  <a:pt x="650" y="1267"/>
                  <a:pt x="657" y="1260"/>
                </a:cubicBezTo>
                <a:cubicBezTo>
                  <a:pt x="666" y="1251"/>
                  <a:pt x="681" y="1248"/>
                  <a:pt x="693" y="1242"/>
                </a:cubicBezTo>
                <a:cubicBezTo>
                  <a:pt x="739" y="1103"/>
                  <a:pt x="686" y="1247"/>
                  <a:pt x="729" y="1161"/>
                </a:cubicBezTo>
                <a:cubicBezTo>
                  <a:pt x="757" y="1105"/>
                  <a:pt x="768" y="1032"/>
                  <a:pt x="783" y="972"/>
                </a:cubicBezTo>
                <a:cubicBezTo>
                  <a:pt x="798" y="912"/>
                  <a:pt x="800" y="850"/>
                  <a:pt x="819" y="792"/>
                </a:cubicBezTo>
                <a:cubicBezTo>
                  <a:pt x="811" y="669"/>
                  <a:pt x="801" y="632"/>
                  <a:pt x="810" y="513"/>
                </a:cubicBezTo>
                <a:cubicBezTo>
                  <a:pt x="796" y="459"/>
                  <a:pt x="782" y="394"/>
                  <a:pt x="765" y="342"/>
                </a:cubicBezTo>
                <a:cubicBezTo>
                  <a:pt x="733" y="245"/>
                  <a:pt x="758" y="380"/>
                  <a:pt x="738" y="288"/>
                </a:cubicBezTo>
                <a:cubicBezTo>
                  <a:pt x="734" y="270"/>
                  <a:pt x="736" y="251"/>
                  <a:pt x="729" y="234"/>
                </a:cubicBezTo>
                <a:cubicBezTo>
                  <a:pt x="711" y="190"/>
                  <a:pt x="671" y="135"/>
                  <a:pt x="630" y="108"/>
                </a:cubicBezTo>
                <a:cubicBezTo>
                  <a:pt x="615" y="64"/>
                  <a:pt x="577" y="28"/>
                  <a:pt x="540" y="0"/>
                </a:cubicBezTo>
                <a:cubicBezTo>
                  <a:pt x="498" y="14"/>
                  <a:pt x="460" y="38"/>
                  <a:pt x="432" y="72"/>
                </a:cubicBezTo>
                <a:cubicBezTo>
                  <a:pt x="425" y="80"/>
                  <a:pt x="422" y="92"/>
                  <a:pt x="414" y="99"/>
                </a:cubicBezTo>
                <a:cubicBezTo>
                  <a:pt x="407" y="105"/>
                  <a:pt x="395" y="103"/>
                  <a:pt x="387" y="108"/>
                </a:cubicBezTo>
                <a:cubicBezTo>
                  <a:pt x="368" y="119"/>
                  <a:pt x="351" y="132"/>
                  <a:pt x="333" y="144"/>
                </a:cubicBezTo>
                <a:cubicBezTo>
                  <a:pt x="324" y="150"/>
                  <a:pt x="306" y="162"/>
                  <a:pt x="306" y="162"/>
                </a:cubicBezTo>
                <a:cubicBezTo>
                  <a:pt x="294" y="180"/>
                  <a:pt x="282" y="198"/>
                  <a:pt x="270" y="216"/>
                </a:cubicBezTo>
                <a:cubicBezTo>
                  <a:pt x="264" y="225"/>
                  <a:pt x="252" y="243"/>
                  <a:pt x="252" y="243"/>
                </a:cubicBezTo>
                <a:cubicBezTo>
                  <a:pt x="239" y="295"/>
                  <a:pt x="206" y="325"/>
                  <a:pt x="180" y="369"/>
                </a:cubicBezTo>
                <a:cubicBezTo>
                  <a:pt x="156" y="411"/>
                  <a:pt x="143" y="455"/>
                  <a:pt x="117" y="495"/>
                </a:cubicBezTo>
                <a:cubicBezTo>
                  <a:pt x="107" y="553"/>
                  <a:pt x="97" y="566"/>
                  <a:pt x="63" y="612"/>
                </a:cubicBezTo>
                <a:cubicBezTo>
                  <a:pt x="53" y="694"/>
                  <a:pt x="29" y="767"/>
                  <a:pt x="9" y="846"/>
                </a:cubicBezTo>
                <a:cubicBezTo>
                  <a:pt x="16" y="906"/>
                  <a:pt x="18" y="935"/>
                  <a:pt x="0" y="990"/>
                </a:cubicBezTo>
                <a:cubicBezTo>
                  <a:pt x="18" y="1044"/>
                  <a:pt x="18" y="1099"/>
                  <a:pt x="36" y="1152"/>
                </a:cubicBezTo>
                <a:cubicBezTo>
                  <a:pt x="39" y="1178"/>
                  <a:pt x="43" y="1230"/>
                  <a:pt x="54" y="1260"/>
                </a:cubicBezTo>
                <a:cubicBezTo>
                  <a:pt x="74" y="1314"/>
                  <a:pt x="119" y="1353"/>
                  <a:pt x="144" y="1404"/>
                </a:cubicBezTo>
                <a:cubicBezTo>
                  <a:pt x="161" y="1437"/>
                  <a:pt x="168" y="1468"/>
                  <a:pt x="180" y="1503"/>
                </a:cubicBezTo>
                <a:cubicBezTo>
                  <a:pt x="189" y="1497"/>
                  <a:pt x="197" y="1480"/>
                  <a:pt x="207" y="1485"/>
                </a:cubicBezTo>
                <a:cubicBezTo>
                  <a:pt x="218" y="1491"/>
                  <a:pt x="212" y="1509"/>
                  <a:pt x="216" y="1521"/>
                </a:cubicBezTo>
                <a:cubicBezTo>
                  <a:pt x="228" y="1561"/>
                  <a:pt x="249" y="1662"/>
                  <a:pt x="315" y="1629"/>
                </a:cubicBezTo>
                <a:close/>
              </a:path>
            </a:pathLst>
          </a:custGeom>
          <a:solidFill>
            <a:srgbClr val="FF66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410200" y="2438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RECTANGLES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114800" y="3048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Squares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animBg="1"/>
      <p:bldP spid="19462" grpId="0"/>
      <p:bldP spid="19463" grpId="0" animBg="1"/>
      <p:bldP spid="19464" grpId="0"/>
      <p:bldP spid="19465" grpId="0" animBg="1"/>
      <p:bldP spid="19466" grpId="0" animBg="1"/>
      <p:bldP spid="19467" grpId="0"/>
      <p:bldP spid="1946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1524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QUADRILATERALS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304800" y="609600"/>
            <a:ext cx="8382000" cy="6248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67000" y="928688"/>
            <a:ext cx="381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PARALLELOGRAMS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685800" y="1600200"/>
            <a:ext cx="4800600" cy="28956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905000" y="1828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RHOMBUSES</a:t>
            </a: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4114800" y="1981200"/>
            <a:ext cx="4343400" cy="289560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4114800" y="2209800"/>
            <a:ext cx="1300163" cy="2133600"/>
          </a:xfrm>
          <a:custGeom>
            <a:avLst/>
            <a:gdLst>
              <a:gd name="T0" fmla="*/ 500062 w 819"/>
              <a:gd name="T1" fmla="*/ 2091236 h 1662"/>
              <a:gd name="T2" fmla="*/ 671512 w 819"/>
              <a:gd name="T3" fmla="*/ 2010360 h 1662"/>
              <a:gd name="T4" fmla="*/ 814387 w 819"/>
              <a:gd name="T5" fmla="*/ 1917929 h 1662"/>
              <a:gd name="T6" fmla="*/ 842962 w 819"/>
              <a:gd name="T7" fmla="*/ 1883268 h 1662"/>
              <a:gd name="T8" fmla="*/ 885825 w 819"/>
              <a:gd name="T9" fmla="*/ 1860160 h 1662"/>
              <a:gd name="T10" fmla="*/ 928687 w 819"/>
              <a:gd name="T11" fmla="*/ 1744622 h 1662"/>
              <a:gd name="T12" fmla="*/ 971550 w 819"/>
              <a:gd name="T13" fmla="*/ 1733069 h 1662"/>
              <a:gd name="T14" fmla="*/ 1028700 w 819"/>
              <a:gd name="T15" fmla="*/ 1652192 h 1662"/>
              <a:gd name="T16" fmla="*/ 1042987 w 819"/>
              <a:gd name="T17" fmla="*/ 1617531 h 1662"/>
              <a:gd name="T18" fmla="*/ 1100137 w 819"/>
              <a:gd name="T19" fmla="*/ 1594423 h 1662"/>
              <a:gd name="T20" fmla="*/ 1157287 w 819"/>
              <a:gd name="T21" fmla="*/ 1490439 h 1662"/>
              <a:gd name="T22" fmla="*/ 1243012 w 819"/>
              <a:gd name="T23" fmla="*/ 1247809 h 1662"/>
              <a:gd name="T24" fmla="*/ 1300162 w 819"/>
              <a:gd name="T25" fmla="*/ 1016734 h 1662"/>
              <a:gd name="T26" fmla="*/ 1285875 w 819"/>
              <a:gd name="T27" fmla="*/ 658566 h 1662"/>
              <a:gd name="T28" fmla="*/ 1214437 w 819"/>
              <a:gd name="T29" fmla="*/ 439044 h 1662"/>
              <a:gd name="T30" fmla="*/ 1171575 w 819"/>
              <a:gd name="T31" fmla="*/ 369721 h 1662"/>
              <a:gd name="T32" fmla="*/ 1157287 w 819"/>
              <a:gd name="T33" fmla="*/ 300399 h 1662"/>
              <a:gd name="T34" fmla="*/ 1000125 w 819"/>
              <a:gd name="T35" fmla="*/ 138645 h 1662"/>
              <a:gd name="T36" fmla="*/ 857250 w 819"/>
              <a:gd name="T37" fmla="*/ 0 h 1662"/>
              <a:gd name="T38" fmla="*/ 685800 w 819"/>
              <a:gd name="T39" fmla="*/ 92430 h 1662"/>
              <a:gd name="T40" fmla="*/ 657225 w 819"/>
              <a:gd name="T41" fmla="*/ 127092 h 1662"/>
              <a:gd name="T42" fmla="*/ 614362 w 819"/>
              <a:gd name="T43" fmla="*/ 138645 h 1662"/>
              <a:gd name="T44" fmla="*/ 528637 w 819"/>
              <a:gd name="T45" fmla="*/ 184861 h 1662"/>
              <a:gd name="T46" fmla="*/ 485775 w 819"/>
              <a:gd name="T47" fmla="*/ 207968 h 1662"/>
              <a:gd name="T48" fmla="*/ 428625 w 819"/>
              <a:gd name="T49" fmla="*/ 277291 h 1662"/>
              <a:gd name="T50" fmla="*/ 400050 w 819"/>
              <a:gd name="T51" fmla="*/ 311952 h 1662"/>
              <a:gd name="T52" fmla="*/ 285750 w 819"/>
              <a:gd name="T53" fmla="*/ 473705 h 1662"/>
              <a:gd name="T54" fmla="*/ 185737 w 819"/>
              <a:gd name="T55" fmla="*/ 635458 h 1662"/>
              <a:gd name="T56" fmla="*/ 100012 w 819"/>
              <a:gd name="T57" fmla="*/ 785658 h 1662"/>
              <a:gd name="T58" fmla="*/ 14287 w 819"/>
              <a:gd name="T59" fmla="*/ 1086056 h 1662"/>
              <a:gd name="T60" fmla="*/ 0 w 819"/>
              <a:gd name="T61" fmla="*/ 1270917 h 1662"/>
              <a:gd name="T62" fmla="*/ 57150 w 819"/>
              <a:gd name="T63" fmla="*/ 1478885 h 1662"/>
              <a:gd name="T64" fmla="*/ 85725 w 819"/>
              <a:gd name="T65" fmla="*/ 1617531 h 1662"/>
              <a:gd name="T66" fmla="*/ 228600 w 819"/>
              <a:gd name="T67" fmla="*/ 1802391 h 1662"/>
              <a:gd name="T68" fmla="*/ 285750 w 819"/>
              <a:gd name="T69" fmla="*/ 1929483 h 1662"/>
              <a:gd name="T70" fmla="*/ 328612 w 819"/>
              <a:gd name="T71" fmla="*/ 1906376 h 1662"/>
              <a:gd name="T72" fmla="*/ 342900 w 819"/>
              <a:gd name="T73" fmla="*/ 1952591 h 1662"/>
              <a:gd name="T74" fmla="*/ 500062 w 819"/>
              <a:gd name="T75" fmla="*/ 2091236 h 16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19"/>
              <a:gd name="T115" fmla="*/ 0 h 1662"/>
              <a:gd name="T116" fmla="*/ 819 w 819"/>
              <a:gd name="T117" fmla="*/ 1662 h 166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19" h="1662">
                <a:moveTo>
                  <a:pt x="315" y="1629"/>
                </a:moveTo>
                <a:cubicBezTo>
                  <a:pt x="352" y="1604"/>
                  <a:pt x="382" y="1580"/>
                  <a:pt x="423" y="1566"/>
                </a:cubicBezTo>
                <a:cubicBezTo>
                  <a:pt x="486" y="1503"/>
                  <a:pt x="454" y="1523"/>
                  <a:pt x="513" y="1494"/>
                </a:cubicBezTo>
                <a:cubicBezTo>
                  <a:pt x="519" y="1485"/>
                  <a:pt x="523" y="1475"/>
                  <a:pt x="531" y="1467"/>
                </a:cubicBezTo>
                <a:cubicBezTo>
                  <a:pt x="539" y="1459"/>
                  <a:pt x="551" y="1457"/>
                  <a:pt x="558" y="1449"/>
                </a:cubicBezTo>
                <a:cubicBezTo>
                  <a:pt x="576" y="1426"/>
                  <a:pt x="564" y="1380"/>
                  <a:pt x="585" y="1359"/>
                </a:cubicBezTo>
                <a:cubicBezTo>
                  <a:pt x="592" y="1352"/>
                  <a:pt x="603" y="1353"/>
                  <a:pt x="612" y="1350"/>
                </a:cubicBezTo>
                <a:cubicBezTo>
                  <a:pt x="623" y="1328"/>
                  <a:pt x="637" y="1309"/>
                  <a:pt x="648" y="1287"/>
                </a:cubicBezTo>
                <a:cubicBezTo>
                  <a:pt x="652" y="1279"/>
                  <a:pt x="650" y="1267"/>
                  <a:pt x="657" y="1260"/>
                </a:cubicBezTo>
                <a:cubicBezTo>
                  <a:pt x="666" y="1251"/>
                  <a:pt x="681" y="1248"/>
                  <a:pt x="693" y="1242"/>
                </a:cubicBezTo>
                <a:cubicBezTo>
                  <a:pt x="739" y="1103"/>
                  <a:pt x="686" y="1247"/>
                  <a:pt x="729" y="1161"/>
                </a:cubicBezTo>
                <a:cubicBezTo>
                  <a:pt x="757" y="1105"/>
                  <a:pt x="768" y="1032"/>
                  <a:pt x="783" y="972"/>
                </a:cubicBezTo>
                <a:cubicBezTo>
                  <a:pt x="798" y="912"/>
                  <a:pt x="800" y="850"/>
                  <a:pt x="819" y="792"/>
                </a:cubicBezTo>
                <a:cubicBezTo>
                  <a:pt x="811" y="669"/>
                  <a:pt x="801" y="632"/>
                  <a:pt x="810" y="513"/>
                </a:cubicBezTo>
                <a:cubicBezTo>
                  <a:pt x="796" y="459"/>
                  <a:pt x="782" y="394"/>
                  <a:pt x="765" y="342"/>
                </a:cubicBezTo>
                <a:cubicBezTo>
                  <a:pt x="733" y="245"/>
                  <a:pt x="758" y="380"/>
                  <a:pt x="738" y="288"/>
                </a:cubicBezTo>
                <a:cubicBezTo>
                  <a:pt x="734" y="270"/>
                  <a:pt x="736" y="251"/>
                  <a:pt x="729" y="234"/>
                </a:cubicBezTo>
                <a:cubicBezTo>
                  <a:pt x="711" y="190"/>
                  <a:pt x="671" y="135"/>
                  <a:pt x="630" y="108"/>
                </a:cubicBezTo>
                <a:cubicBezTo>
                  <a:pt x="615" y="64"/>
                  <a:pt x="577" y="28"/>
                  <a:pt x="540" y="0"/>
                </a:cubicBezTo>
                <a:cubicBezTo>
                  <a:pt x="498" y="14"/>
                  <a:pt x="460" y="38"/>
                  <a:pt x="432" y="72"/>
                </a:cubicBezTo>
                <a:cubicBezTo>
                  <a:pt x="425" y="80"/>
                  <a:pt x="422" y="92"/>
                  <a:pt x="414" y="99"/>
                </a:cubicBezTo>
                <a:cubicBezTo>
                  <a:pt x="407" y="105"/>
                  <a:pt x="395" y="103"/>
                  <a:pt x="387" y="108"/>
                </a:cubicBezTo>
                <a:cubicBezTo>
                  <a:pt x="368" y="119"/>
                  <a:pt x="351" y="132"/>
                  <a:pt x="333" y="144"/>
                </a:cubicBezTo>
                <a:cubicBezTo>
                  <a:pt x="324" y="150"/>
                  <a:pt x="306" y="162"/>
                  <a:pt x="306" y="162"/>
                </a:cubicBezTo>
                <a:cubicBezTo>
                  <a:pt x="294" y="180"/>
                  <a:pt x="282" y="198"/>
                  <a:pt x="270" y="216"/>
                </a:cubicBezTo>
                <a:cubicBezTo>
                  <a:pt x="264" y="225"/>
                  <a:pt x="252" y="243"/>
                  <a:pt x="252" y="243"/>
                </a:cubicBezTo>
                <a:cubicBezTo>
                  <a:pt x="239" y="295"/>
                  <a:pt x="206" y="325"/>
                  <a:pt x="180" y="369"/>
                </a:cubicBezTo>
                <a:cubicBezTo>
                  <a:pt x="156" y="411"/>
                  <a:pt x="143" y="455"/>
                  <a:pt x="117" y="495"/>
                </a:cubicBezTo>
                <a:cubicBezTo>
                  <a:pt x="107" y="553"/>
                  <a:pt x="97" y="566"/>
                  <a:pt x="63" y="612"/>
                </a:cubicBezTo>
                <a:cubicBezTo>
                  <a:pt x="53" y="694"/>
                  <a:pt x="29" y="767"/>
                  <a:pt x="9" y="846"/>
                </a:cubicBezTo>
                <a:cubicBezTo>
                  <a:pt x="16" y="906"/>
                  <a:pt x="18" y="935"/>
                  <a:pt x="0" y="990"/>
                </a:cubicBezTo>
                <a:cubicBezTo>
                  <a:pt x="18" y="1044"/>
                  <a:pt x="18" y="1099"/>
                  <a:pt x="36" y="1152"/>
                </a:cubicBezTo>
                <a:cubicBezTo>
                  <a:pt x="39" y="1178"/>
                  <a:pt x="43" y="1230"/>
                  <a:pt x="54" y="1260"/>
                </a:cubicBezTo>
                <a:cubicBezTo>
                  <a:pt x="74" y="1314"/>
                  <a:pt x="119" y="1353"/>
                  <a:pt x="144" y="1404"/>
                </a:cubicBezTo>
                <a:cubicBezTo>
                  <a:pt x="161" y="1437"/>
                  <a:pt x="168" y="1468"/>
                  <a:pt x="180" y="1503"/>
                </a:cubicBezTo>
                <a:cubicBezTo>
                  <a:pt x="189" y="1497"/>
                  <a:pt x="197" y="1480"/>
                  <a:pt x="207" y="1485"/>
                </a:cubicBezTo>
                <a:cubicBezTo>
                  <a:pt x="218" y="1491"/>
                  <a:pt x="212" y="1509"/>
                  <a:pt x="216" y="1521"/>
                </a:cubicBezTo>
                <a:cubicBezTo>
                  <a:pt x="228" y="1561"/>
                  <a:pt x="249" y="1662"/>
                  <a:pt x="315" y="1629"/>
                </a:cubicBezTo>
                <a:close/>
              </a:path>
            </a:pathLst>
          </a:custGeom>
          <a:solidFill>
            <a:srgbClr val="FF66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5410200" y="2438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RECTANGLES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4114800" y="3048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Squares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90600" y="2343150"/>
            <a:ext cx="297180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Diagonals bisect angles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38199" y="2819400"/>
            <a:ext cx="3205163" cy="4001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 Diagonals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066800" y="3333750"/>
            <a:ext cx="251460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sides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543800" y="457200"/>
            <a:ext cx="1600200" cy="461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Polygon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543800" y="914400"/>
            <a:ext cx="1600200" cy="461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sides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638800" y="3048000"/>
            <a:ext cx="25908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right  angles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410200" y="3505200"/>
            <a:ext cx="28194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diagonals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743200" y="5726113"/>
            <a:ext cx="4038600" cy="36988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Consecutive angles supplementary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733800" y="6096000"/>
            <a:ext cx="2286000" cy="36933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Diagonals </a:t>
            </a: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bisected</a:t>
            </a:r>
            <a:endParaRPr lang="en-US" alt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133600" y="5334000"/>
            <a:ext cx="3352800" cy="3698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sides parallel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524000" y="4953000"/>
            <a:ext cx="3124200" cy="3698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angles congruent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990600" y="4572000"/>
            <a:ext cx="3352800" cy="3698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sides congruent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1524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QUADRILATERALS</a:t>
            </a:r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304800" y="609600"/>
            <a:ext cx="8382000" cy="6248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67000" y="928688"/>
            <a:ext cx="381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PARALLELOGRAMS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685800" y="1600200"/>
            <a:ext cx="4800600" cy="28956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905000" y="1828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RHOMBUSES</a:t>
            </a: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4114800" y="1981200"/>
            <a:ext cx="4343400" cy="289560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6" name="Freeform 8"/>
          <p:cNvSpPr>
            <a:spLocks/>
          </p:cNvSpPr>
          <p:nvPr/>
        </p:nvSpPr>
        <p:spPr bwMode="auto">
          <a:xfrm>
            <a:off x="4114800" y="2209800"/>
            <a:ext cx="1300163" cy="2133600"/>
          </a:xfrm>
          <a:custGeom>
            <a:avLst/>
            <a:gdLst>
              <a:gd name="T0" fmla="*/ 500062 w 819"/>
              <a:gd name="T1" fmla="*/ 2091236 h 1662"/>
              <a:gd name="T2" fmla="*/ 671512 w 819"/>
              <a:gd name="T3" fmla="*/ 2010360 h 1662"/>
              <a:gd name="T4" fmla="*/ 814387 w 819"/>
              <a:gd name="T5" fmla="*/ 1917929 h 1662"/>
              <a:gd name="T6" fmla="*/ 842962 w 819"/>
              <a:gd name="T7" fmla="*/ 1883268 h 1662"/>
              <a:gd name="T8" fmla="*/ 885825 w 819"/>
              <a:gd name="T9" fmla="*/ 1860160 h 1662"/>
              <a:gd name="T10" fmla="*/ 928687 w 819"/>
              <a:gd name="T11" fmla="*/ 1744622 h 1662"/>
              <a:gd name="T12" fmla="*/ 971550 w 819"/>
              <a:gd name="T13" fmla="*/ 1733069 h 1662"/>
              <a:gd name="T14" fmla="*/ 1028700 w 819"/>
              <a:gd name="T15" fmla="*/ 1652192 h 1662"/>
              <a:gd name="T16" fmla="*/ 1042987 w 819"/>
              <a:gd name="T17" fmla="*/ 1617531 h 1662"/>
              <a:gd name="T18" fmla="*/ 1100137 w 819"/>
              <a:gd name="T19" fmla="*/ 1594423 h 1662"/>
              <a:gd name="T20" fmla="*/ 1157287 w 819"/>
              <a:gd name="T21" fmla="*/ 1490439 h 1662"/>
              <a:gd name="T22" fmla="*/ 1243012 w 819"/>
              <a:gd name="T23" fmla="*/ 1247809 h 1662"/>
              <a:gd name="T24" fmla="*/ 1300162 w 819"/>
              <a:gd name="T25" fmla="*/ 1016734 h 1662"/>
              <a:gd name="T26" fmla="*/ 1285875 w 819"/>
              <a:gd name="T27" fmla="*/ 658566 h 1662"/>
              <a:gd name="T28" fmla="*/ 1214437 w 819"/>
              <a:gd name="T29" fmla="*/ 439044 h 1662"/>
              <a:gd name="T30" fmla="*/ 1171575 w 819"/>
              <a:gd name="T31" fmla="*/ 369721 h 1662"/>
              <a:gd name="T32" fmla="*/ 1157287 w 819"/>
              <a:gd name="T33" fmla="*/ 300399 h 1662"/>
              <a:gd name="T34" fmla="*/ 1000125 w 819"/>
              <a:gd name="T35" fmla="*/ 138645 h 1662"/>
              <a:gd name="T36" fmla="*/ 857250 w 819"/>
              <a:gd name="T37" fmla="*/ 0 h 1662"/>
              <a:gd name="T38" fmla="*/ 685800 w 819"/>
              <a:gd name="T39" fmla="*/ 92430 h 1662"/>
              <a:gd name="T40" fmla="*/ 657225 w 819"/>
              <a:gd name="T41" fmla="*/ 127092 h 1662"/>
              <a:gd name="T42" fmla="*/ 614362 w 819"/>
              <a:gd name="T43" fmla="*/ 138645 h 1662"/>
              <a:gd name="T44" fmla="*/ 528637 w 819"/>
              <a:gd name="T45" fmla="*/ 184861 h 1662"/>
              <a:gd name="T46" fmla="*/ 485775 w 819"/>
              <a:gd name="T47" fmla="*/ 207968 h 1662"/>
              <a:gd name="T48" fmla="*/ 428625 w 819"/>
              <a:gd name="T49" fmla="*/ 277291 h 1662"/>
              <a:gd name="T50" fmla="*/ 400050 w 819"/>
              <a:gd name="T51" fmla="*/ 311952 h 1662"/>
              <a:gd name="T52" fmla="*/ 285750 w 819"/>
              <a:gd name="T53" fmla="*/ 473705 h 1662"/>
              <a:gd name="T54" fmla="*/ 185737 w 819"/>
              <a:gd name="T55" fmla="*/ 635458 h 1662"/>
              <a:gd name="T56" fmla="*/ 100012 w 819"/>
              <a:gd name="T57" fmla="*/ 785658 h 1662"/>
              <a:gd name="T58" fmla="*/ 14287 w 819"/>
              <a:gd name="T59" fmla="*/ 1086056 h 1662"/>
              <a:gd name="T60" fmla="*/ 0 w 819"/>
              <a:gd name="T61" fmla="*/ 1270917 h 1662"/>
              <a:gd name="T62" fmla="*/ 57150 w 819"/>
              <a:gd name="T63" fmla="*/ 1478885 h 1662"/>
              <a:gd name="T64" fmla="*/ 85725 w 819"/>
              <a:gd name="T65" fmla="*/ 1617531 h 1662"/>
              <a:gd name="T66" fmla="*/ 228600 w 819"/>
              <a:gd name="T67" fmla="*/ 1802391 h 1662"/>
              <a:gd name="T68" fmla="*/ 285750 w 819"/>
              <a:gd name="T69" fmla="*/ 1929483 h 1662"/>
              <a:gd name="T70" fmla="*/ 328612 w 819"/>
              <a:gd name="T71" fmla="*/ 1906376 h 1662"/>
              <a:gd name="T72" fmla="*/ 342900 w 819"/>
              <a:gd name="T73" fmla="*/ 1952591 h 1662"/>
              <a:gd name="T74" fmla="*/ 500062 w 819"/>
              <a:gd name="T75" fmla="*/ 2091236 h 166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19"/>
              <a:gd name="T115" fmla="*/ 0 h 1662"/>
              <a:gd name="T116" fmla="*/ 819 w 819"/>
              <a:gd name="T117" fmla="*/ 1662 h 166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19" h="1662">
                <a:moveTo>
                  <a:pt x="315" y="1629"/>
                </a:moveTo>
                <a:cubicBezTo>
                  <a:pt x="352" y="1604"/>
                  <a:pt x="382" y="1580"/>
                  <a:pt x="423" y="1566"/>
                </a:cubicBezTo>
                <a:cubicBezTo>
                  <a:pt x="486" y="1503"/>
                  <a:pt x="454" y="1523"/>
                  <a:pt x="513" y="1494"/>
                </a:cubicBezTo>
                <a:cubicBezTo>
                  <a:pt x="519" y="1485"/>
                  <a:pt x="523" y="1475"/>
                  <a:pt x="531" y="1467"/>
                </a:cubicBezTo>
                <a:cubicBezTo>
                  <a:pt x="539" y="1459"/>
                  <a:pt x="551" y="1457"/>
                  <a:pt x="558" y="1449"/>
                </a:cubicBezTo>
                <a:cubicBezTo>
                  <a:pt x="576" y="1426"/>
                  <a:pt x="564" y="1380"/>
                  <a:pt x="585" y="1359"/>
                </a:cubicBezTo>
                <a:cubicBezTo>
                  <a:pt x="592" y="1352"/>
                  <a:pt x="603" y="1353"/>
                  <a:pt x="612" y="1350"/>
                </a:cubicBezTo>
                <a:cubicBezTo>
                  <a:pt x="623" y="1328"/>
                  <a:pt x="637" y="1309"/>
                  <a:pt x="648" y="1287"/>
                </a:cubicBezTo>
                <a:cubicBezTo>
                  <a:pt x="652" y="1279"/>
                  <a:pt x="650" y="1267"/>
                  <a:pt x="657" y="1260"/>
                </a:cubicBezTo>
                <a:cubicBezTo>
                  <a:pt x="666" y="1251"/>
                  <a:pt x="681" y="1248"/>
                  <a:pt x="693" y="1242"/>
                </a:cubicBezTo>
                <a:cubicBezTo>
                  <a:pt x="739" y="1103"/>
                  <a:pt x="686" y="1247"/>
                  <a:pt x="729" y="1161"/>
                </a:cubicBezTo>
                <a:cubicBezTo>
                  <a:pt x="757" y="1105"/>
                  <a:pt x="768" y="1032"/>
                  <a:pt x="783" y="972"/>
                </a:cubicBezTo>
                <a:cubicBezTo>
                  <a:pt x="798" y="912"/>
                  <a:pt x="800" y="850"/>
                  <a:pt x="819" y="792"/>
                </a:cubicBezTo>
                <a:cubicBezTo>
                  <a:pt x="811" y="669"/>
                  <a:pt x="801" y="632"/>
                  <a:pt x="810" y="513"/>
                </a:cubicBezTo>
                <a:cubicBezTo>
                  <a:pt x="796" y="459"/>
                  <a:pt x="782" y="394"/>
                  <a:pt x="765" y="342"/>
                </a:cubicBezTo>
                <a:cubicBezTo>
                  <a:pt x="733" y="245"/>
                  <a:pt x="758" y="380"/>
                  <a:pt x="738" y="288"/>
                </a:cubicBezTo>
                <a:cubicBezTo>
                  <a:pt x="734" y="270"/>
                  <a:pt x="736" y="251"/>
                  <a:pt x="729" y="234"/>
                </a:cubicBezTo>
                <a:cubicBezTo>
                  <a:pt x="711" y="190"/>
                  <a:pt x="671" y="135"/>
                  <a:pt x="630" y="108"/>
                </a:cubicBezTo>
                <a:cubicBezTo>
                  <a:pt x="615" y="64"/>
                  <a:pt x="577" y="28"/>
                  <a:pt x="540" y="0"/>
                </a:cubicBezTo>
                <a:cubicBezTo>
                  <a:pt x="498" y="14"/>
                  <a:pt x="460" y="38"/>
                  <a:pt x="432" y="72"/>
                </a:cubicBezTo>
                <a:cubicBezTo>
                  <a:pt x="425" y="80"/>
                  <a:pt x="422" y="92"/>
                  <a:pt x="414" y="99"/>
                </a:cubicBezTo>
                <a:cubicBezTo>
                  <a:pt x="407" y="105"/>
                  <a:pt x="395" y="103"/>
                  <a:pt x="387" y="108"/>
                </a:cubicBezTo>
                <a:cubicBezTo>
                  <a:pt x="368" y="119"/>
                  <a:pt x="351" y="132"/>
                  <a:pt x="333" y="144"/>
                </a:cubicBezTo>
                <a:cubicBezTo>
                  <a:pt x="324" y="150"/>
                  <a:pt x="306" y="162"/>
                  <a:pt x="306" y="162"/>
                </a:cubicBezTo>
                <a:cubicBezTo>
                  <a:pt x="294" y="180"/>
                  <a:pt x="282" y="198"/>
                  <a:pt x="270" y="216"/>
                </a:cubicBezTo>
                <a:cubicBezTo>
                  <a:pt x="264" y="225"/>
                  <a:pt x="252" y="243"/>
                  <a:pt x="252" y="243"/>
                </a:cubicBezTo>
                <a:cubicBezTo>
                  <a:pt x="239" y="295"/>
                  <a:pt x="206" y="325"/>
                  <a:pt x="180" y="369"/>
                </a:cubicBezTo>
                <a:cubicBezTo>
                  <a:pt x="156" y="411"/>
                  <a:pt x="143" y="455"/>
                  <a:pt x="117" y="495"/>
                </a:cubicBezTo>
                <a:cubicBezTo>
                  <a:pt x="107" y="553"/>
                  <a:pt x="97" y="566"/>
                  <a:pt x="63" y="612"/>
                </a:cubicBezTo>
                <a:cubicBezTo>
                  <a:pt x="53" y="694"/>
                  <a:pt x="29" y="767"/>
                  <a:pt x="9" y="846"/>
                </a:cubicBezTo>
                <a:cubicBezTo>
                  <a:pt x="16" y="906"/>
                  <a:pt x="18" y="935"/>
                  <a:pt x="0" y="990"/>
                </a:cubicBezTo>
                <a:cubicBezTo>
                  <a:pt x="18" y="1044"/>
                  <a:pt x="18" y="1099"/>
                  <a:pt x="36" y="1152"/>
                </a:cubicBezTo>
                <a:cubicBezTo>
                  <a:pt x="39" y="1178"/>
                  <a:pt x="43" y="1230"/>
                  <a:pt x="54" y="1260"/>
                </a:cubicBezTo>
                <a:cubicBezTo>
                  <a:pt x="74" y="1314"/>
                  <a:pt x="119" y="1353"/>
                  <a:pt x="144" y="1404"/>
                </a:cubicBezTo>
                <a:cubicBezTo>
                  <a:pt x="161" y="1437"/>
                  <a:pt x="168" y="1468"/>
                  <a:pt x="180" y="1503"/>
                </a:cubicBezTo>
                <a:cubicBezTo>
                  <a:pt x="189" y="1497"/>
                  <a:pt x="197" y="1480"/>
                  <a:pt x="207" y="1485"/>
                </a:cubicBezTo>
                <a:cubicBezTo>
                  <a:pt x="218" y="1491"/>
                  <a:pt x="212" y="1509"/>
                  <a:pt x="216" y="1521"/>
                </a:cubicBezTo>
                <a:cubicBezTo>
                  <a:pt x="228" y="1561"/>
                  <a:pt x="249" y="1662"/>
                  <a:pt x="315" y="1629"/>
                </a:cubicBezTo>
                <a:close/>
              </a:path>
            </a:pathLst>
          </a:custGeom>
          <a:solidFill>
            <a:srgbClr val="FF66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5410200" y="2438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RECTANGLES</a:t>
            </a:r>
          </a:p>
        </p:txBody>
      </p:sp>
      <p:sp>
        <p:nvSpPr>
          <p:cNvPr id="48138" name="Text Box 11"/>
          <p:cNvSpPr txBox="1">
            <a:spLocks noChangeArrowheads="1"/>
          </p:cNvSpPr>
          <p:nvPr/>
        </p:nvSpPr>
        <p:spPr bwMode="auto">
          <a:xfrm>
            <a:off x="4114800" y="3048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Squares</a:t>
            </a:r>
          </a:p>
        </p:txBody>
      </p:sp>
      <p:sp>
        <p:nvSpPr>
          <p:cNvPr id="48139" name="Text Box 12"/>
          <p:cNvSpPr txBox="1">
            <a:spLocks noChangeArrowheads="1"/>
          </p:cNvSpPr>
          <p:nvPr/>
        </p:nvSpPr>
        <p:spPr bwMode="auto">
          <a:xfrm>
            <a:off x="990600" y="2343150"/>
            <a:ext cx="29718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Diagonals bisect angles</a:t>
            </a:r>
          </a:p>
        </p:txBody>
      </p:sp>
      <p:sp>
        <p:nvSpPr>
          <p:cNvPr id="48140" name="Text Box 13"/>
          <p:cNvSpPr txBox="1">
            <a:spLocks noChangeArrowheads="1"/>
          </p:cNvSpPr>
          <p:nvPr/>
        </p:nvSpPr>
        <p:spPr bwMode="auto">
          <a:xfrm>
            <a:off x="838199" y="2819400"/>
            <a:ext cx="320516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 Diagonals</a:t>
            </a:r>
          </a:p>
        </p:txBody>
      </p:sp>
      <p:sp>
        <p:nvSpPr>
          <p:cNvPr id="48141" name="Text Box 14"/>
          <p:cNvSpPr txBox="1">
            <a:spLocks noChangeArrowheads="1"/>
          </p:cNvSpPr>
          <p:nvPr/>
        </p:nvSpPr>
        <p:spPr bwMode="auto">
          <a:xfrm>
            <a:off x="1066800" y="3333750"/>
            <a:ext cx="251460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sides</a:t>
            </a:r>
          </a:p>
        </p:txBody>
      </p:sp>
      <p:sp>
        <p:nvSpPr>
          <p:cNvPr id="48142" name="Text Box 15"/>
          <p:cNvSpPr txBox="1">
            <a:spLocks noChangeArrowheads="1"/>
          </p:cNvSpPr>
          <p:nvPr/>
        </p:nvSpPr>
        <p:spPr bwMode="auto">
          <a:xfrm>
            <a:off x="7543800" y="457200"/>
            <a:ext cx="1600200" cy="461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Polygon</a:t>
            </a:r>
          </a:p>
        </p:txBody>
      </p:sp>
      <p:sp>
        <p:nvSpPr>
          <p:cNvPr id="48143" name="Text Box 16"/>
          <p:cNvSpPr txBox="1">
            <a:spLocks noChangeArrowheads="1"/>
          </p:cNvSpPr>
          <p:nvPr/>
        </p:nvSpPr>
        <p:spPr bwMode="auto">
          <a:xfrm>
            <a:off x="7543800" y="914400"/>
            <a:ext cx="1600200" cy="461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sides</a:t>
            </a:r>
          </a:p>
        </p:txBody>
      </p:sp>
      <p:sp>
        <p:nvSpPr>
          <p:cNvPr id="48144" name="Text Box 17"/>
          <p:cNvSpPr txBox="1">
            <a:spLocks noChangeArrowheads="1"/>
          </p:cNvSpPr>
          <p:nvPr/>
        </p:nvSpPr>
        <p:spPr bwMode="auto">
          <a:xfrm>
            <a:off x="5638800" y="3048000"/>
            <a:ext cx="25908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Four right  angles</a:t>
            </a:r>
          </a:p>
        </p:txBody>
      </p:sp>
      <p:sp>
        <p:nvSpPr>
          <p:cNvPr id="48145" name="Text Box 18"/>
          <p:cNvSpPr txBox="1">
            <a:spLocks noChangeArrowheads="1"/>
          </p:cNvSpPr>
          <p:nvPr/>
        </p:nvSpPr>
        <p:spPr bwMode="auto">
          <a:xfrm>
            <a:off x="5410200" y="3505200"/>
            <a:ext cx="28194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Congruent diagonals</a:t>
            </a:r>
          </a:p>
        </p:txBody>
      </p:sp>
      <p:sp>
        <p:nvSpPr>
          <p:cNvPr id="48146" name="Text Box 19"/>
          <p:cNvSpPr txBox="1">
            <a:spLocks noChangeArrowheads="1"/>
          </p:cNvSpPr>
          <p:nvPr/>
        </p:nvSpPr>
        <p:spPr bwMode="auto">
          <a:xfrm>
            <a:off x="2743200" y="5726113"/>
            <a:ext cx="4038600" cy="36988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Consecutive angles supplementary</a:t>
            </a:r>
          </a:p>
        </p:txBody>
      </p:sp>
      <p:sp>
        <p:nvSpPr>
          <p:cNvPr id="48147" name="Text Box 20"/>
          <p:cNvSpPr txBox="1">
            <a:spLocks noChangeArrowheads="1"/>
          </p:cNvSpPr>
          <p:nvPr/>
        </p:nvSpPr>
        <p:spPr bwMode="auto">
          <a:xfrm>
            <a:off x="3733800" y="6096000"/>
            <a:ext cx="2362200" cy="3698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Diagonals </a:t>
            </a: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bisected</a:t>
            </a:r>
            <a:endParaRPr lang="en-US" alt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48" name="Text Box 21"/>
          <p:cNvSpPr txBox="1">
            <a:spLocks noChangeArrowheads="1"/>
          </p:cNvSpPr>
          <p:nvPr/>
        </p:nvSpPr>
        <p:spPr bwMode="auto">
          <a:xfrm>
            <a:off x="2133600" y="5334000"/>
            <a:ext cx="3352800" cy="3698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sides parallel</a:t>
            </a:r>
          </a:p>
        </p:txBody>
      </p:sp>
      <p:sp>
        <p:nvSpPr>
          <p:cNvPr id="48149" name="Text Box 22"/>
          <p:cNvSpPr txBox="1">
            <a:spLocks noChangeArrowheads="1"/>
          </p:cNvSpPr>
          <p:nvPr/>
        </p:nvSpPr>
        <p:spPr bwMode="auto">
          <a:xfrm>
            <a:off x="1524000" y="4953000"/>
            <a:ext cx="3124200" cy="3698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angles congruent</a:t>
            </a:r>
          </a:p>
        </p:txBody>
      </p:sp>
      <p:sp>
        <p:nvSpPr>
          <p:cNvPr id="48150" name="Text Box 23"/>
          <p:cNvSpPr txBox="1">
            <a:spLocks noChangeArrowheads="1"/>
          </p:cNvSpPr>
          <p:nvPr/>
        </p:nvSpPr>
        <p:spPr bwMode="auto">
          <a:xfrm>
            <a:off x="990600" y="4572000"/>
            <a:ext cx="3352800" cy="3698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sides congruent</a:t>
            </a: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7391400" y="5715000"/>
            <a:ext cx="1676400" cy="1143000"/>
          </a:xfrm>
          <a:prstGeom prst="ellipse">
            <a:avLst/>
          </a:prstGeom>
          <a:solidFill>
            <a:srgbClr val="003A2C"/>
          </a:solidFill>
          <a:ln w="38100">
            <a:solidFill>
              <a:srgbClr val="FF33CC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Trapezoids</a:t>
            </a:r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76200" y="5638800"/>
            <a:ext cx="1219200" cy="1143000"/>
          </a:xfrm>
          <a:prstGeom prst="ellipse">
            <a:avLst/>
          </a:prstGeom>
          <a:solidFill>
            <a:srgbClr val="640000"/>
          </a:solidFill>
          <a:ln w="38100">
            <a:solidFill>
              <a:srgbClr val="00FF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Kites</a:t>
            </a:r>
          </a:p>
        </p:txBody>
      </p:sp>
      <p:sp>
        <p:nvSpPr>
          <p:cNvPr id="2" name="Left-Right Arrow 1"/>
          <p:cNvSpPr/>
          <p:nvPr/>
        </p:nvSpPr>
        <p:spPr bwMode="auto">
          <a:xfrm rot="984304">
            <a:off x="3914639" y="1966962"/>
            <a:ext cx="1638992" cy="839373"/>
          </a:xfrm>
          <a:prstGeom prst="leftRightArrow">
            <a:avLst>
              <a:gd name="adj1" fmla="val 50000"/>
              <a:gd name="adj2" fmla="val 31114"/>
            </a:avLst>
          </a:prstGeom>
          <a:solidFill>
            <a:srgbClr val="FF66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BOTH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4" name="Straight Arrow Connector 3"/>
          <p:cNvCxnSpPr>
            <a:stCxn id="2" idx="5"/>
          </p:cNvCxnSpPr>
          <p:nvPr/>
        </p:nvCxnSpPr>
        <p:spPr bwMode="auto">
          <a:xfrm>
            <a:off x="4674870" y="2587949"/>
            <a:ext cx="49530" cy="53625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Fold over the top cut section and write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outside.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fold crease</a:t>
            </a:r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>
              <a:gd name="T0" fmla="*/ 381000 w 240"/>
              <a:gd name="T1" fmla="*/ 15748 h 200"/>
              <a:gd name="T2" fmla="*/ 228600 w 240"/>
              <a:gd name="T3" fmla="*/ 15748 h 200"/>
              <a:gd name="T4" fmla="*/ 0 w 240"/>
              <a:gd name="T5" fmla="*/ 110236 h 200"/>
              <a:gd name="T6" fmla="*/ 228600 w 240"/>
              <a:gd name="T7" fmla="*/ 393700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00"/>
              <a:gd name="T14" fmla="*/ 240 w 240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 cmpd="sng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7184" name="Rectangle 7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5" name="Oval 8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6" name="Line 9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0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1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2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3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4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5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6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7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8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19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0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21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22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3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24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25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Oval 26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4" name="Line 27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28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29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30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31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32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Oval 33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1" name="Line 34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35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36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37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38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WordArt 39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68648" name="Rectangle 40"/>
          <p:cNvSpPr>
            <a:spLocks noChangeArrowheads="1"/>
          </p:cNvSpPr>
          <p:nvPr/>
        </p:nvSpPr>
        <p:spPr bwMode="auto">
          <a:xfrm>
            <a:off x="6705600" y="990600"/>
            <a:ext cx="20574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029200" y="990600"/>
            <a:ext cx="1676400" cy="1295400"/>
            <a:chOff x="3168" y="624"/>
            <a:chExt cx="1056" cy="816"/>
          </a:xfrm>
        </p:grpSpPr>
        <p:sp>
          <p:nvSpPr>
            <p:cNvPr id="7179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bg1"/>
                </a:solidFill>
              </a:endParaRPr>
            </a:p>
          </p:txBody>
        </p:sp>
        <p:sp>
          <p:nvSpPr>
            <p:cNvPr id="7180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55" name="WordArt 47"/>
          <p:cNvSpPr>
            <a:spLocks noChangeArrowheads="1" noChangeShapeType="1" noTextEdit="1"/>
          </p:cNvSpPr>
          <p:nvPr/>
        </p:nvSpPr>
        <p:spPr bwMode="auto">
          <a:xfrm rot="-288930">
            <a:off x="5105400" y="1524000"/>
            <a:ext cx="15240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Parallelogram</a:t>
            </a:r>
          </a:p>
        </p:txBody>
      </p:sp>
      <p:sp>
        <p:nvSpPr>
          <p:cNvPr id="68656" name="Text Box 48"/>
          <p:cNvSpPr txBox="1">
            <a:spLocks noChangeArrowheads="1"/>
          </p:cNvSpPr>
          <p:nvPr/>
        </p:nvSpPr>
        <p:spPr bwMode="auto">
          <a:xfrm>
            <a:off x="0" y="28956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Reopen the fold.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8" grpId="0" animBg="1"/>
      <p:bldP spid="68655" grpId="0" animBg="1"/>
      <p:bldP spid="686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Foldable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On the left hand section,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parallelogram.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8199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0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1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9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6" name="Line 32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3"/>
            <p:cNvSpPr>
              <a:spLocks noChangeShapeType="1"/>
            </p:cNvSpPr>
            <p:nvPr/>
          </p:nvSpPr>
          <p:spPr bwMode="auto">
            <a:xfrm flipH="1">
              <a:off x="4224" y="139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34"/>
            <p:cNvSpPr>
              <a:spLocks noChangeShapeType="1"/>
            </p:cNvSpPr>
            <p:nvPr/>
          </p:nvSpPr>
          <p:spPr bwMode="auto">
            <a:xfrm flipH="1">
              <a:off x="4224" y="206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5"/>
            <p:cNvSpPr>
              <a:spLocks noChangeShapeType="1"/>
            </p:cNvSpPr>
            <p:nvPr/>
          </p:nvSpPr>
          <p:spPr bwMode="auto">
            <a:xfrm flipH="1">
              <a:off x="4224" y="278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36"/>
            <p:cNvSpPr>
              <a:spLocks noChangeShapeType="1"/>
            </p:cNvSpPr>
            <p:nvPr/>
          </p:nvSpPr>
          <p:spPr bwMode="auto">
            <a:xfrm flipH="1">
              <a:off x="4224" y="35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WordArt 37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QUADRILATERALS</a:t>
              </a:r>
            </a:p>
          </p:txBody>
        </p:sp>
      </p:grpSp>
      <p:sp>
        <p:nvSpPr>
          <p:cNvPr id="69670" name="AutoShape 38"/>
          <p:cNvSpPr>
            <a:spLocks noChangeArrowheads="1"/>
          </p:cNvSpPr>
          <p:nvPr/>
        </p:nvSpPr>
        <p:spPr bwMode="auto">
          <a:xfrm>
            <a:off x="5181600" y="1295400"/>
            <a:ext cx="1219200" cy="685800"/>
          </a:xfrm>
          <a:prstGeom prst="parallelogram">
            <a:avLst>
              <a:gd name="adj" fmla="val 444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0" y="25146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On the right hand side, list all of the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parallelogram.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70" grpId="0" animBg="1"/>
      <p:bldP spid="696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686800" cy="1905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2D2DB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33CC"/>
                    </a:gs>
                    <a:gs pos="50000">
                      <a:srgbClr val="CCCCFF"/>
                    </a:gs>
                    <a:gs pos="100000">
                      <a:srgbClr val="3333CC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/>
              </a:rPr>
              <a:t>Parallelograms</a:t>
            </a:r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1524000" y="2362200"/>
            <a:ext cx="6324600" cy="1600200"/>
          </a:xfrm>
          <a:prstGeom prst="parallelogram">
            <a:avLst>
              <a:gd name="adj" fmla="val 98810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4343400"/>
            <a:ext cx="7696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Now,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what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we’ve previously learned!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840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467600" cy="4664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quadrilateral is a 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PARALLELOGRAM</a:t>
            </a:r>
            <a:r>
              <a:rPr 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if and only if it has two sets of parallel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1952</Words>
  <Application>Microsoft Office PowerPoint</Application>
  <PresentationFormat>On-screen Show (4:3)</PresentationFormat>
  <Paragraphs>374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Times New Roman</vt:lpstr>
      <vt:lpstr>Arial</vt:lpstr>
      <vt:lpstr>Comic Sans MS</vt:lpstr>
      <vt:lpstr>Default Design</vt:lpstr>
      <vt:lpstr>1_Default Design</vt:lpstr>
      <vt:lpstr>PowerPoint Presentation</vt:lpstr>
      <vt:lpstr>PowerPoint Presentation</vt:lpstr>
      <vt:lpstr>Foldable</vt:lpstr>
      <vt:lpstr>Foldable</vt:lpstr>
      <vt:lpstr>Foldable</vt:lpstr>
      <vt:lpstr>Foldable</vt:lpstr>
      <vt:lpstr>Foldable</vt:lpstr>
      <vt:lpstr>PowerPoint Presentation</vt:lpstr>
      <vt:lpstr>PowerPoint Presentation</vt:lpstr>
      <vt:lpstr>PowerPoint Presentation</vt:lpstr>
      <vt:lpstr>Foldable</vt:lpstr>
      <vt:lpstr>PowerPoint Presentation</vt:lpstr>
      <vt:lpstr>Foldable</vt:lpstr>
      <vt:lpstr>PowerPoint Presentation</vt:lpstr>
      <vt:lpstr>PowerPoint Presentation</vt:lpstr>
      <vt:lpstr>PowerPoint Presentation</vt:lpstr>
      <vt:lpstr>Foldable</vt:lpstr>
      <vt:lpstr>PowerPoint Presentation</vt:lpstr>
      <vt:lpstr>Foldable</vt:lpstr>
      <vt:lpstr>PowerPoint Presentation</vt:lpstr>
      <vt:lpstr>PowerPoint Presentation</vt:lpstr>
      <vt:lpstr>PowerPoint Presentation</vt:lpstr>
      <vt:lpstr>PowerPoint Presentation</vt:lpstr>
      <vt:lpstr>Foldable</vt:lpstr>
      <vt:lpstr>PowerPoint Presentation</vt:lpstr>
      <vt:lpstr>Foldable</vt:lpstr>
      <vt:lpstr>PowerPoint Presentation</vt:lpstr>
      <vt:lpstr>PowerPoint Presentation</vt:lpstr>
      <vt:lpstr>PowerPoint Presentation</vt:lpstr>
      <vt:lpstr>Foldable</vt:lpstr>
      <vt:lpstr>PowerPoint Presentation</vt:lpstr>
      <vt:lpstr>Foldable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Foldable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Quads</dc:title>
  <dc:subject>Geo Ch 5 (10, 11, 12)</dc:subject>
  <dc:creator>Stacy T. (edit vnelson)</dc:creator>
  <cp:lastModifiedBy>Nelson, Vickie</cp:lastModifiedBy>
  <cp:revision>66</cp:revision>
  <dcterms:created xsi:type="dcterms:W3CDTF">2000-11-29T01:47:22Z</dcterms:created>
  <dcterms:modified xsi:type="dcterms:W3CDTF">2016-11-18T22:47:58Z</dcterms:modified>
</cp:coreProperties>
</file>